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74" r:id="rId6"/>
    <p:sldId id="263" r:id="rId7"/>
    <p:sldId id="264" r:id="rId8"/>
    <p:sldId id="271" r:id="rId9"/>
    <p:sldId id="272" r:id="rId10"/>
    <p:sldId id="268" r:id="rId11"/>
    <p:sldId id="270" r:id="rId12"/>
    <p:sldId id="273" r:id="rId13"/>
    <p:sldId id="269" r:id="rId14"/>
    <p:sldId id="265" r:id="rId15"/>
    <p:sldId id="275" r:id="rId16"/>
    <p:sldId id="267" r:id="rId17"/>
  </p:sldIdLst>
  <p:sldSz cx="18288000" cy="10287000"/>
  <p:notesSz cx="10287000" cy="18288000"/>
  <p:embeddedFontLst>
    <p:embeddedFont>
      <p:font typeface="Calibri" panose="020F0502020204030204" pitchFamily="34" charset="0"/>
      <p:regular r:id="rId19"/>
      <p:bold r:id="rId20"/>
      <p:italic r:id="rId21"/>
      <p:boldItalic r:id="rId22"/>
    </p:embeddedFont>
    <p:embeddedFont>
      <p:font typeface="맑은 고딕" panose="020B0503020000020004" pitchFamily="50" charset="-127"/>
      <p:regular r:id="rId23"/>
      <p:bold r:id="rId24"/>
    </p:embeddedFont>
    <p:embeddedFont>
      <p:font typeface="빙그레체" panose="02030803000000000000" pitchFamily="18" charset="-127"/>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33"/>
    <a:srgbClr val="3F9D47"/>
    <a:srgbClr val="5EB556"/>
    <a:srgbClr val="FFFFFF"/>
    <a:srgbClr val="3F9E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0" d="100"/>
          <a:sy n="50" d="100"/>
        </p:scale>
        <p:origin x="1914" y="8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457700" cy="91757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827713" y="0"/>
            <a:ext cx="4457700" cy="917575"/>
          </a:xfrm>
          <a:prstGeom prst="rect">
            <a:avLst/>
          </a:prstGeom>
        </p:spPr>
        <p:txBody>
          <a:bodyPr vert="horz" lIns="91440" tIns="45720" rIns="91440" bIns="45720" rtlCol="0"/>
          <a:lstStyle>
            <a:lvl1pPr algn="r">
              <a:defRPr sz="1200"/>
            </a:lvl1pPr>
          </a:lstStyle>
          <a:p>
            <a:fld id="{D6317785-EC2E-49C2-AFEF-E1CC3F893552}" type="datetimeFigureOut">
              <a:rPr lang="ko-KR" altLang="en-US" smtClean="0"/>
              <a:t>2021-09-03</a:t>
            </a:fld>
            <a:endParaRPr lang="ko-KR" altLang="en-US"/>
          </a:p>
        </p:txBody>
      </p:sp>
      <p:sp>
        <p:nvSpPr>
          <p:cNvPr id="4" name="슬라이드 이미지 개체 틀 3"/>
          <p:cNvSpPr>
            <a:spLocks noGrp="1" noRot="1" noChangeAspect="1"/>
          </p:cNvSpPr>
          <p:nvPr>
            <p:ph type="sldImg" idx="2"/>
          </p:nvPr>
        </p:nvSpPr>
        <p:spPr>
          <a:xfrm>
            <a:off x="-342900" y="2286000"/>
            <a:ext cx="10972800" cy="61722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1028700" y="8801100"/>
            <a:ext cx="8229600" cy="720090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17372013"/>
            <a:ext cx="4457700" cy="9159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827713" y="17372013"/>
            <a:ext cx="4457700" cy="915987"/>
          </a:xfrm>
          <a:prstGeom prst="rect">
            <a:avLst/>
          </a:prstGeom>
        </p:spPr>
        <p:txBody>
          <a:bodyPr vert="horz" lIns="91440" tIns="45720" rIns="91440" bIns="45720" rtlCol="0" anchor="b"/>
          <a:lstStyle>
            <a:lvl1pPr algn="r">
              <a:defRPr sz="1200"/>
            </a:lvl1pPr>
          </a:lstStyle>
          <a:p>
            <a:fld id="{CB77212D-8716-45AE-925A-DCAB3782B994}" type="slidenum">
              <a:rPr lang="ko-KR" altLang="en-US" smtClean="0"/>
              <a:t>‹#›</a:t>
            </a:fld>
            <a:endParaRPr lang="ko-KR" altLang="en-US"/>
          </a:p>
        </p:txBody>
      </p:sp>
    </p:spTree>
    <p:extLst>
      <p:ext uri="{BB962C8B-B14F-4D97-AF65-F5344CB8AC3E}">
        <p14:creationId xmlns:p14="http://schemas.microsoft.com/office/powerpoint/2010/main" val="414142199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B77212D-8716-45AE-925A-DCAB3782B994}" type="slidenum">
              <a:rPr lang="ko-KR" altLang="en-US" smtClean="0"/>
              <a:t>1</a:t>
            </a:fld>
            <a:endParaRPr lang="ko-KR" altLang="en-US"/>
          </a:p>
        </p:txBody>
      </p:sp>
    </p:spTree>
    <p:extLst>
      <p:ext uri="{BB962C8B-B14F-4D97-AF65-F5344CB8AC3E}">
        <p14:creationId xmlns:p14="http://schemas.microsoft.com/office/powerpoint/2010/main" val="1904057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B77212D-8716-45AE-925A-DCAB3782B994}" type="slidenum">
              <a:rPr lang="ko-KR" altLang="en-US" smtClean="0"/>
              <a:t>6</a:t>
            </a:fld>
            <a:endParaRPr lang="ko-KR" altLang="en-US"/>
          </a:p>
        </p:txBody>
      </p:sp>
    </p:spTree>
    <p:extLst>
      <p:ext uri="{BB962C8B-B14F-4D97-AF65-F5344CB8AC3E}">
        <p14:creationId xmlns:p14="http://schemas.microsoft.com/office/powerpoint/2010/main" val="529476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B77212D-8716-45AE-925A-DCAB3782B994}" type="slidenum">
              <a:rPr lang="ko-KR" altLang="en-US" smtClean="0"/>
              <a:t>10</a:t>
            </a:fld>
            <a:endParaRPr lang="ko-KR" altLang="en-US"/>
          </a:p>
        </p:txBody>
      </p:sp>
    </p:spTree>
    <p:extLst>
      <p:ext uri="{BB962C8B-B14F-4D97-AF65-F5344CB8AC3E}">
        <p14:creationId xmlns:p14="http://schemas.microsoft.com/office/powerpoint/2010/main" val="2973725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B77212D-8716-45AE-925A-DCAB3782B994}" type="slidenum">
              <a:rPr lang="ko-KR" altLang="en-US" smtClean="0"/>
              <a:t>13</a:t>
            </a:fld>
            <a:endParaRPr lang="ko-KR" altLang="en-US"/>
          </a:p>
        </p:txBody>
      </p:sp>
    </p:spTree>
    <p:extLst>
      <p:ext uri="{BB962C8B-B14F-4D97-AF65-F5344CB8AC3E}">
        <p14:creationId xmlns:p14="http://schemas.microsoft.com/office/powerpoint/2010/main" val="647826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8166F1F-CE9B-4651-A6AA-CD717754106B}"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buChar char="•"/>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6116CE-C4A3-4A05-B2D7-7C2E9A889C0F}"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6116CE-C4A3-4A05-B2D7-7C2E9A889C0F}"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6116CE-C4A3-4A05-B2D7-7C2E9A889C0F}" type="datetimeFigureOut">
              <a:rPr lang="en-US" smtClean="0"/>
              <a:t>9/3/2021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6116CE-C4A3-4A05-B2D7-7C2E9A889C0F}" type="datetimeFigureOut">
              <a:rPr lang="en-US" smtClean="0"/>
              <a:t>9/3/2021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116CE-C4A3-4A05-B2D7-7C2E9A889C0F}" type="datetimeFigureOut">
              <a:rPr lang="en-US" smtClean="0"/>
              <a:t>9/3/2021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66F1F-CE9B-4651-A6AA-CD717754106B}" type="datetimeFigureOut">
              <a:rPr lang="en-US" smtClean="0"/>
              <a:t>9/3/2021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21451-1387-4CA6-816F-3879F97B5CB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17.png"/><Relationship Id="rId4" Type="http://schemas.openxmlformats.org/officeDocument/2006/relationships/image" Target="../media/image28.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1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17.png"/><Relationship Id="rId4" Type="http://schemas.openxmlformats.org/officeDocument/2006/relationships/image" Target="../media/image28.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49.gif"/><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17.png"/><Relationship Id="rId4" Type="http://schemas.openxmlformats.org/officeDocument/2006/relationships/image" Target="../media/image28.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95238" y="-95238"/>
            <a:ext cx="18476190" cy="10495238"/>
            <a:chOff x="-95238" y="-95238"/>
            <a:chExt cx="18476190" cy="10495238"/>
          </a:xfrm>
        </p:grpSpPr>
        <p:pic>
          <p:nvPicPr>
            <p:cNvPr id="3" name="Object 2"/>
            <p:cNvPicPr>
              <a:picLocks noChangeAspect="1"/>
            </p:cNvPicPr>
            <p:nvPr/>
          </p:nvPicPr>
          <p:blipFill>
            <a:blip r:embed="rId3" cstate="print"/>
            <a:stretch>
              <a:fillRect/>
            </a:stretch>
          </p:blipFill>
          <p:spPr>
            <a:xfrm>
              <a:off x="-95238" y="-95238"/>
              <a:ext cx="18476190" cy="10495238"/>
            </a:xfrm>
            <a:prstGeom prst="rect">
              <a:avLst/>
            </a:prstGeom>
          </p:spPr>
        </p:pic>
      </p:grpSp>
      <p:grpSp>
        <p:nvGrpSpPr>
          <p:cNvPr id="1002" name="그룹 1002"/>
          <p:cNvGrpSpPr/>
          <p:nvPr/>
        </p:nvGrpSpPr>
        <p:grpSpPr>
          <a:xfrm>
            <a:off x="4366950" y="7381413"/>
            <a:ext cx="9551815" cy="935950"/>
            <a:chOff x="4366950" y="7381413"/>
            <a:chExt cx="9551815" cy="935950"/>
          </a:xfrm>
        </p:grpSpPr>
        <p:pic>
          <p:nvPicPr>
            <p:cNvPr id="6" name="Object 5"/>
            <p:cNvPicPr>
              <a:picLocks noChangeAspect="1"/>
            </p:cNvPicPr>
            <p:nvPr/>
          </p:nvPicPr>
          <p:blipFill>
            <a:blip r:embed="rId4" cstate="print"/>
            <a:stretch>
              <a:fillRect/>
            </a:stretch>
          </p:blipFill>
          <p:spPr>
            <a:xfrm>
              <a:off x="4366950" y="7381413"/>
              <a:ext cx="9551815" cy="935950"/>
            </a:xfrm>
            <a:prstGeom prst="rect">
              <a:avLst/>
            </a:prstGeom>
          </p:spPr>
        </p:pic>
      </p:grpSp>
      <p:sp>
        <p:nvSpPr>
          <p:cNvPr id="8" name="Object 8"/>
          <p:cNvSpPr txBox="1"/>
          <p:nvPr/>
        </p:nvSpPr>
        <p:spPr>
          <a:xfrm>
            <a:off x="3428975" y="3253218"/>
            <a:ext cx="11617241" cy="1962893"/>
          </a:xfrm>
          <a:prstGeom prst="rect">
            <a:avLst/>
          </a:prstGeom>
          <a:noFill/>
        </p:spPr>
        <p:txBody>
          <a:bodyPr wrap="square" rtlCol="0"/>
          <a:lstStyle/>
          <a:p>
            <a:pPr algn="ctr"/>
            <a:r>
              <a:rPr lang="ko-KR" altLang="en-US" sz="8800" kern="0" spc="-1100" dirty="0">
                <a:solidFill>
                  <a:srgbClr val="1D5B22"/>
                </a:solidFill>
                <a:latin typeface="빙그레체" panose="02030803000000000000" pitchFamily="18" charset="-127"/>
                <a:ea typeface="빙그레체" panose="02030803000000000000" pitchFamily="18" charset="-127"/>
                <a:cs typeface="Jalnan OTF" pitchFamily="34" charset="0"/>
              </a:rPr>
              <a:t>수소 충전소 최적 입지 선정</a:t>
            </a:r>
          </a:p>
          <a:p>
            <a:pPr algn="ctr"/>
            <a:endParaRPr lang="en-US" sz="1050" dirty="0">
              <a:latin typeface="빙그레체" panose="02030803000000000000" pitchFamily="18" charset="-127"/>
              <a:ea typeface="빙그레체" panose="02030803000000000000" pitchFamily="18" charset="-127"/>
            </a:endParaRPr>
          </a:p>
        </p:txBody>
      </p:sp>
      <p:sp>
        <p:nvSpPr>
          <p:cNvPr id="10" name="Object 10"/>
          <p:cNvSpPr txBox="1"/>
          <p:nvPr/>
        </p:nvSpPr>
        <p:spPr>
          <a:xfrm>
            <a:off x="6616539" y="7560094"/>
            <a:ext cx="5052633" cy="824818"/>
          </a:xfrm>
          <a:prstGeom prst="rect">
            <a:avLst/>
          </a:prstGeom>
          <a:noFill/>
        </p:spPr>
        <p:txBody>
          <a:bodyPr wrap="square" rtlCol="0"/>
          <a:lstStyle/>
          <a:p>
            <a:pPr algn="ctr"/>
            <a:r>
              <a:rPr lang="en-US" altLang="ko-KR" sz="2900" kern="0" spc="-100" dirty="0">
                <a:solidFill>
                  <a:srgbClr val="FFFFFF"/>
                </a:solidFill>
                <a:latin typeface="빙그레체" panose="02030803000000000000" pitchFamily="18" charset="-127"/>
                <a:ea typeface="빙그레체" panose="02030803000000000000" pitchFamily="18" charset="-127"/>
                <a:cs typeface="S-Core Dream 5 Medium" pitchFamily="34" charset="0"/>
              </a:rPr>
              <a:t>4</a:t>
            </a:r>
            <a:r>
              <a:rPr lang="ko-KR" altLang="en-US" sz="2900" kern="0" spc="-100" dirty="0">
                <a:solidFill>
                  <a:srgbClr val="FFFFFF"/>
                </a:solidFill>
                <a:latin typeface="빙그레체" panose="02030803000000000000" pitchFamily="18" charset="-127"/>
                <a:ea typeface="빙그레체" panose="02030803000000000000" pitchFamily="18" charset="-127"/>
                <a:cs typeface="S-Core Dream 5 Medium" pitchFamily="34" charset="0"/>
              </a:rPr>
              <a:t>조 </a:t>
            </a:r>
            <a:r>
              <a:rPr lang="ko-KR" altLang="en-US" sz="2900" kern="0" spc="-100" dirty="0" err="1">
                <a:solidFill>
                  <a:srgbClr val="FFFFFF"/>
                </a:solidFill>
                <a:latin typeface="빙그레체" panose="02030803000000000000" pitchFamily="18" charset="-127"/>
                <a:ea typeface="빙그레체" panose="02030803000000000000" pitchFamily="18" charset="-127"/>
                <a:cs typeface="S-Core Dream 5 Medium" pitchFamily="34" charset="0"/>
              </a:rPr>
              <a:t>할수있조</a:t>
            </a:r>
            <a:endParaRPr lang="ko-KR" altLang="en-US" sz="2900" kern="0" spc="-100" dirty="0">
              <a:solidFill>
                <a:srgbClr val="FFFFFF"/>
              </a:solidFill>
              <a:latin typeface="빙그레체" panose="02030803000000000000" pitchFamily="18" charset="-127"/>
              <a:ea typeface="빙그레체" panose="02030803000000000000" pitchFamily="18" charset="-127"/>
              <a:cs typeface="S-Core Dream 5 Medium" pitchFamily="34" charset="0"/>
            </a:endParaRPr>
          </a:p>
        </p:txBody>
      </p:sp>
      <p:grpSp>
        <p:nvGrpSpPr>
          <p:cNvPr id="1004" name="그룹 1004"/>
          <p:cNvGrpSpPr/>
          <p:nvPr/>
        </p:nvGrpSpPr>
        <p:grpSpPr>
          <a:xfrm>
            <a:off x="1961999" y="5870872"/>
            <a:ext cx="1517600" cy="1156261"/>
            <a:chOff x="1636018" y="5874874"/>
            <a:chExt cx="1517600" cy="1156261"/>
          </a:xfrm>
        </p:grpSpPr>
        <p:pic>
          <p:nvPicPr>
            <p:cNvPr id="19" name="Object 18"/>
            <p:cNvPicPr>
              <a:picLocks noChangeAspect="1"/>
            </p:cNvPicPr>
            <p:nvPr/>
          </p:nvPicPr>
          <p:blipFill>
            <a:blip r:embed="rId5" cstate="print"/>
            <a:stretch>
              <a:fillRect/>
            </a:stretch>
          </p:blipFill>
          <p:spPr>
            <a:xfrm>
              <a:off x="1636018" y="5874874"/>
              <a:ext cx="1517600" cy="1156261"/>
            </a:xfrm>
            <a:prstGeom prst="rect">
              <a:avLst/>
            </a:prstGeom>
          </p:spPr>
        </p:pic>
      </p:grpSp>
      <p:grpSp>
        <p:nvGrpSpPr>
          <p:cNvPr id="1005" name="그룹 1005"/>
          <p:cNvGrpSpPr/>
          <p:nvPr/>
        </p:nvGrpSpPr>
        <p:grpSpPr>
          <a:xfrm>
            <a:off x="15511667" y="5600700"/>
            <a:ext cx="1217775" cy="1164871"/>
            <a:chOff x="15185686" y="5604702"/>
            <a:chExt cx="1217775" cy="1164871"/>
          </a:xfrm>
        </p:grpSpPr>
        <p:pic>
          <p:nvPicPr>
            <p:cNvPr id="22" name="Object 21"/>
            <p:cNvPicPr>
              <a:picLocks noChangeAspect="1"/>
            </p:cNvPicPr>
            <p:nvPr/>
          </p:nvPicPr>
          <p:blipFill>
            <a:blip r:embed="rId6" cstate="print"/>
            <a:stretch>
              <a:fillRect/>
            </a:stretch>
          </p:blipFill>
          <p:spPr>
            <a:xfrm>
              <a:off x="15185686" y="5604702"/>
              <a:ext cx="1217775" cy="1164871"/>
            </a:xfrm>
            <a:prstGeom prst="rect">
              <a:avLst/>
            </a:prstGeom>
          </p:spPr>
        </p:pic>
      </p:grpSp>
      <p:grpSp>
        <p:nvGrpSpPr>
          <p:cNvPr id="1006" name="그룹 1006"/>
          <p:cNvGrpSpPr/>
          <p:nvPr/>
        </p:nvGrpSpPr>
        <p:grpSpPr>
          <a:xfrm>
            <a:off x="15233730" y="6848091"/>
            <a:ext cx="585399" cy="368786"/>
            <a:chOff x="14907749" y="6852093"/>
            <a:chExt cx="585399" cy="368786"/>
          </a:xfrm>
        </p:grpSpPr>
        <p:pic>
          <p:nvPicPr>
            <p:cNvPr id="25" name="Object 24"/>
            <p:cNvPicPr>
              <a:picLocks noChangeAspect="1"/>
            </p:cNvPicPr>
            <p:nvPr/>
          </p:nvPicPr>
          <p:blipFill>
            <a:blip r:embed="rId7" cstate="print"/>
            <a:stretch>
              <a:fillRect/>
            </a:stretch>
          </p:blipFill>
          <p:spPr>
            <a:xfrm>
              <a:off x="14907749" y="6852093"/>
              <a:ext cx="585399" cy="368786"/>
            </a:xfrm>
            <a:prstGeom prst="rect">
              <a:avLst/>
            </a:prstGeom>
          </p:spPr>
        </p:pic>
      </p:grpSp>
      <p:grpSp>
        <p:nvGrpSpPr>
          <p:cNvPr id="1007" name="그룹 1007"/>
          <p:cNvGrpSpPr/>
          <p:nvPr/>
        </p:nvGrpSpPr>
        <p:grpSpPr>
          <a:xfrm>
            <a:off x="4071898" y="1920074"/>
            <a:ext cx="1215522" cy="475116"/>
            <a:chOff x="4071898" y="1920074"/>
            <a:chExt cx="1215522" cy="475116"/>
          </a:xfrm>
        </p:grpSpPr>
        <p:pic>
          <p:nvPicPr>
            <p:cNvPr id="28" name="Object 27"/>
            <p:cNvPicPr>
              <a:picLocks noChangeAspect="1"/>
            </p:cNvPicPr>
            <p:nvPr/>
          </p:nvPicPr>
          <p:blipFill>
            <a:blip r:embed="rId8" cstate="print"/>
            <a:stretch>
              <a:fillRect/>
            </a:stretch>
          </p:blipFill>
          <p:spPr>
            <a:xfrm>
              <a:off x="4071898" y="1920074"/>
              <a:ext cx="1215522" cy="475116"/>
            </a:xfrm>
            <a:prstGeom prst="rect">
              <a:avLst/>
            </a:prstGeom>
          </p:spPr>
        </p:pic>
      </p:grpSp>
      <p:grpSp>
        <p:nvGrpSpPr>
          <p:cNvPr id="1008" name="그룹 1008"/>
          <p:cNvGrpSpPr/>
          <p:nvPr/>
        </p:nvGrpSpPr>
        <p:grpSpPr>
          <a:xfrm>
            <a:off x="3153618" y="2417566"/>
            <a:ext cx="1531728" cy="546503"/>
            <a:chOff x="3153618" y="2417566"/>
            <a:chExt cx="1531728" cy="546503"/>
          </a:xfrm>
        </p:grpSpPr>
        <p:pic>
          <p:nvPicPr>
            <p:cNvPr id="31" name="Object 30"/>
            <p:cNvPicPr>
              <a:picLocks noChangeAspect="1"/>
            </p:cNvPicPr>
            <p:nvPr/>
          </p:nvPicPr>
          <p:blipFill>
            <a:blip r:embed="rId9" cstate="print"/>
            <a:stretch>
              <a:fillRect/>
            </a:stretch>
          </p:blipFill>
          <p:spPr>
            <a:xfrm>
              <a:off x="3153618" y="2417566"/>
              <a:ext cx="1531728" cy="546503"/>
            </a:xfrm>
            <a:prstGeom prst="rect">
              <a:avLst/>
            </a:prstGeom>
          </p:spPr>
        </p:pic>
      </p:grpSp>
      <p:grpSp>
        <p:nvGrpSpPr>
          <p:cNvPr id="1009" name="그룹 1009"/>
          <p:cNvGrpSpPr/>
          <p:nvPr/>
        </p:nvGrpSpPr>
        <p:grpSpPr>
          <a:xfrm>
            <a:off x="13426626" y="2473454"/>
            <a:ext cx="1688706" cy="601894"/>
            <a:chOff x="13395610" y="3079116"/>
            <a:chExt cx="1688706" cy="601894"/>
          </a:xfrm>
        </p:grpSpPr>
        <p:pic>
          <p:nvPicPr>
            <p:cNvPr id="34" name="Object 33"/>
            <p:cNvPicPr>
              <a:picLocks noChangeAspect="1"/>
            </p:cNvPicPr>
            <p:nvPr/>
          </p:nvPicPr>
          <p:blipFill>
            <a:blip r:embed="rId10" cstate="print"/>
            <a:stretch>
              <a:fillRect/>
            </a:stretch>
          </p:blipFill>
          <p:spPr>
            <a:xfrm>
              <a:off x="13395610" y="3079116"/>
              <a:ext cx="1688706" cy="601894"/>
            </a:xfrm>
            <a:prstGeom prst="rect">
              <a:avLst/>
            </a:prstGeom>
          </p:spPr>
        </p:pic>
      </p:grpSp>
      <p:grpSp>
        <p:nvGrpSpPr>
          <p:cNvPr id="1010" name="그룹 1010"/>
          <p:cNvGrpSpPr/>
          <p:nvPr/>
        </p:nvGrpSpPr>
        <p:grpSpPr>
          <a:xfrm>
            <a:off x="3137013" y="6316277"/>
            <a:ext cx="1153725" cy="879024"/>
            <a:chOff x="2811032" y="6320279"/>
            <a:chExt cx="1153725" cy="879024"/>
          </a:xfrm>
        </p:grpSpPr>
        <p:pic>
          <p:nvPicPr>
            <p:cNvPr id="37" name="Object 36"/>
            <p:cNvPicPr>
              <a:picLocks noChangeAspect="1"/>
            </p:cNvPicPr>
            <p:nvPr/>
          </p:nvPicPr>
          <p:blipFill>
            <a:blip r:embed="rId11" cstate="print"/>
            <a:stretch>
              <a:fillRect/>
            </a:stretch>
          </p:blipFill>
          <p:spPr>
            <a:xfrm>
              <a:off x="2811032" y="6320279"/>
              <a:ext cx="1153725" cy="879024"/>
            </a:xfrm>
            <a:prstGeom prst="rect">
              <a:avLst/>
            </a:prstGeom>
          </p:spPr>
        </p:pic>
      </p:grpSp>
      <p:grpSp>
        <p:nvGrpSpPr>
          <p:cNvPr id="1011" name="그룹 1011"/>
          <p:cNvGrpSpPr/>
          <p:nvPr/>
        </p:nvGrpSpPr>
        <p:grpSpPr>
          <a:xfrm>
            <a:off x="16219875" y="6261674"/>
            <a:ext cx="1153725" cy="879024"/>
            <a:chOff x="15893894" y="6265676"/>
            <a:chExt cx="1153725" cy="879024"/>
          </a:xfrm>
        </p:grpSpPr>
        <p:pic>
          <p:nvPicPr>
            <p:cNvPr id="40" name="Object 39"/>
            <p:cNvPicPr>
              <a:picLocks noChangeAspect="1"/>
            </p:cNvPicPr>
            <p:nvPr/>
          </p:nvPicPr>
          <p:blipFill>
            <a:blip r:embed="rId12" cstate="print"/>
            <a:stretch>
              <a:fillRect/>
            </a:stretch>
          </p:blipFill>
          <p:spPr>
            <a:xfrm>
              <a:off x="15893894" y="6265676"/>
              <a:ext cx="1153725" cy="879024"/>
            </a:xfrm>
            <a:prstGeom prst="rect">
              <a:avLst/>
            </a:prstGeom>
          </p:spPr>
        </p:pic>
      </p:grpSp>
      <p:sp>
        <p:nvSpPr>
          <p:cNvPr id="2" name="TextBox 1">
            <a:extLst>
              <a:ext uri="{FF2B5EF4-FFF2-40B4-BE49-F238E27FC236}">
                <a16:creationId xmlns:a16="http://schemas.microsoft.com/office/drawing/2014/main" id="{DBB24DBC-4630-4D77-B2C8-CF1DF90C025C}"/>
              </a:ext>
            </a:extLst>
          </p:cNvPr>
          <p:cNvSpPr txBox="1"/>
          <p:nvPr/>
        </p:nvSpPr>
        <p:spPr>
          <a:xfrm>
            <a:off x="11887200" y="9376948"/>
            <a:ext cx="6215267" cy="461665"/>
          </a:xfrm>
          <a:prstGeom prst="rect">
            <a:avLst/>
          </a:prstGeom>
          <a:noFill/>
        </p:spPr>
        <p:txBody>
          <a:bodyPr wrap="square" rtlCol="0">
            <a:spAutoFit/>
          </a:bodyPr>
          <a:lstStyle/>
          <a:p>
            <a:r>
              <a:rPr lang="en-US" altLang="ko-KR" sz="2400" dirty="0">
                <a:latin typeface="빙그레체" panose="02030803000000000000" pitchFamily="18" charset="-127"/>
                <a:ea typeface="빙그레체" panose="02030803000000000000" pitchFamily="18" charset="-127"/>
              </a:rPr>
              <a:t>4</a:t>
            </a:r>
            <a:r>
              <a:rPr lang="ko-KR" altLang="en-US" sz="2400" dirty="0">
                <a:latin typeface="빙그레체" panose="02030803000000000000" pitchFamily="18" charset="-127"/>
                <a:ea typeface="빙그레체" panose="02030803000000000000" pitchFamily="18" charset="-127"/>
              </a:rPr>
              <a:t>조 </a:t>
            </a:r>
            <a:r>
              <a:rPr lang="ko-KR" altLang="en-US" sz="2400" dirty="0" err="1">
                <a:latin typeface="빙그레체" panose="02030803000000000000" pitchFamily="18" charset="-127"/>
                <a:ea typeface="빙그레체" panose="02030803000000000000" pitchFamily="18" charset="-127"/>
              </a:rPr>
              <a:t>이현범</a:t>
            </a:r>
            <a:r>
              <a:rPr lang="en-US" altLang="ko-KR" sz="2400" dirty="0">
                <a:latin typeface="빙그레체" panose="02030803000000000000" pitchFamily="18" charset="-127"/>
                <a:ea typeface="빙그레체" panose="02030803000000000000" pitchFamily="18" charset="-127"/>
              </a:rPr>
              <a:t> </a:t>
            </a:r>
            <a:r>
              <a:rPr lang="ko-KR" altLang="en-US" sz="2400" dirty="0">
                <a:latin typeface="빙그레체" panose="02030803000000000000" pitchFamily="18" charset="-127"/>
                <a:ea typeface="빙그레체" panose="02030803000000000000" pitchFamily="18" charset="-127"/>
              </a:rPr>
              <a:t>강주영 </a:t>
            </a:r>
            <a:r>
              <a:rPr lang="ko-KR" altLang="en-US" sz="2400" dirty="0" err="1">
                <a:latin typeface="빙그레체" panose="02030803000000000000" pitchFamily="18" charset="-127"/>
                <a:ea typeface="빙그레체" panose="02030803000000000000" pitchFamily="18" charset="-127"/>
              </a:rPr>
              <a:t>고아름</a:t>
            </a:r>
            <a:r>
              <a:rPr lang="en-US" altLang="ko-KR" sz="2400" dirty="0">
                <a:latin typeface="빙그레체" panose="02030803000000000000" pitchFamily="18" charset="-127"/>
                <a:ea typeface="빙그레체" panose="02030803000000000000" pitchFamily="18" charset="-127"/>
              </a:rPr>
              <a:t> </a:t>
            </a:r>
            <a:r>
              <a:rPr lang="ko-KR" altLang="en-US" sz="2400" dirty="0" err="1">
                <a:latin typeface="빙그레체" panose="02030803000000000000" pitchFamily="18" charset="-127"/>
                <a:ea typeface="빙그레체" panose="02030803000000000000" pitchFamily="18" charset="-127"/>
              </a:rPr>
              <a:t>김민형</a:t>
            </a:r>
            <a:r>
              <a:rPr lang="en-US" altLang="ko-KR" sz="2400" dirty="0">
                <a:latin typeface="빙그레체" panose="02030803000000000000" pitchFamily="18" charset="-127"/>
                <a:ea typeface="빙그레체" panose="02030803000000000000" pitchFamily="18" charset="-127"/>
              </a:rPr>
              <a:t> </a:t>
            </a:r>
            <a:r>
              <a:rPr lang="ko-KR" altLang="en-US" sz="2400" dirty="0" err="1">
                <a:latin typeface="빙그레체" panose="02030803000000000000" pitchFamily="18" charset="-127"/>
                <a:ea typeface="빙그레체" panose="02030803000000000000" pitchFamily="18" charset="-127"/>
              </a:rPr>
              <a:t>한유정</a:t>
            </a:r>
            <a:endParaRPr lang="en-US" altLang="ko-KR" sz="2400" dirty="0">
              <a:latin typeface="빙그레체" panose="02030803000000000000" pitchFamily="18" charset="-127"/>
              <a:ea typeface="빙그레체" panose="02030803000000000000" pitchFamily="18"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95238" y="-95238"/>
            <a:ext cx="18476190" cy="10495238"/>
            <a:chOff x="-95238" y="-95238"/>
            <a:chExt cx="18476190" cy="10495238"/>
          </a:xfrm>
        </p:grpSpPr>
        <p:pic>
          <p:nvPicPr>
            <p:cNvPr id="3" name="Object 2"/>
            <p:cNvPicPr>
              <a:picLocks noChangeAspect="1"/>
            </p:cNvPicPr>
            <p:nvPr/>
          </p:nvPicPr>
          <p:blipFill>
            <a:blip r:embed="rId3" cstate="print"/>
            <a:stretch>
              <a:fillRect/>
            </a:stretch>
          </p:blipFill>
          <p:spPr>
            <a:xfrm>
              <a:off x="-95238" y="-95238"/>
              <a:ext cx="18476190" cy="10495238"/>
            </a:xfrm>
            <a:prstGeom prst="rect">
              <a:avLst/>
            </a:prstGeom>
          </p:spPr>
        </p:pic>
      </p:grpSp>
      <p:sp>
        <p:nvSpPr>
          <p:cNvPr id="7" name="Object 7"/>
          <p:cNvSpPr txBox="1"/>
          <p:nvPr/>
        </p:nvSpPr>
        <p:spPr>
          <a:xfrm>
            <a:off x="5726411" y="2876677"/>
            <a:ext cx="5904762" cy="3400022"/>
          </a:xfrm>
          <a:prstGeom prst="rect">
            <a:avLst/>
          </a:prstGeom>
          <a:noFill/>
        </p:spPr>
        <p:txBody>
          <a:bodyPr wrap="square" rtlCol="0"/>
          <a:lstStyle/>
          <a:p>
            <a:pPr algn="ctr"/>
            <a:r>
              <a:rPr lang="en-US" sz="26000" kern="0" spc="-1600" dirty="0">
                <a:solidFill>
                  <a:srgbClr val="1D5B22"/>
                </a:solidFill>
                <a:latin typeface="빙그레체" panose="02030803000000000000" pitchFamily="18" charset="-127"/>
                <a:ea typeface="빙그레체" panose="02030803000000000000" pitchFamily="18" charset="-127"/>
                <a:cs typeface="Jalnan OTF" pitchFamily="34" charset="0"/>
              </a:rPr>
              <a:t>03</a:t>
            </a:r>
            <a:endParaRPr lang="en-US" dirty="0">
              <a:latin typeface="빙그레체" panose="02030803000000000000" pitchFamily="18" charset="-127"/>
              <a:ea typeface="빙그레체" panose="02030803000000000000" pitchFamily="18" charset="-127"/>
            </a:endParaRPr>
          </a:p>
        </p:txBody>
      </p:sp>
      <p:grpSp>
        <p:nvGrpSpPr>
          <p:cNvPr id="1002" name="그룹 1002"/>
          <p:cNvGrpSpPr/>
          <p:nvPr/>
        </p:nvGrpSpPr>
        <p:grpSpPr>
          <a:xfrm>
            <a:off x="5432437" y="5200000"/>
            <a:ext cx="1297137" cy="988290"/>
            <a:chOff x="5432437" y="5200000"/>
            <a:chExt cx="1297137" cy="988290"/>
          </a:xfrm>
        </p:grpSpPr>
        <p:pic>
          <p:nvPicPr>
            <p:cNvPr id="10" name="Object 9"/>
            <p:cNvPicPr>
              <a:picLocks noChangeAspect="1"/>
            </p:cNvPicPr>
            <p:nvPr/>
          </p:nvPicPr>
          <p:blipFill>
            <a:blip r:embed="rId4" cstate="print"/>
            <a:stretch>
              <a:fillRect/>
            </a:stretch>
          </p:blipFill>
          <p:spPr>
            <a:xfrm>
              <a:off x="5432437" y="5200000"/>
              <a:ext cx="1297137" cy="988290"/>
            </a:xfrm>
            <a:prstGeom prst="rect">
              <a:avLst/>
            </a:prstGeom>
          </p:spPr>
        </p:pic>
      </p:grpSp>
      <p:grpSp>
        <p:nvGrpSpPr>
          <p:cNvPr id="1003" name="그룹 1003"/>
          <p:cNvGrpSpPr/>
          <p:nvPr/>
        </p:nvGrpSpPr>
        <p:grpSpPr>
          <a:xfrm>
            <a:off x="11770943" y="5352381"/>
            <a:ext cx="1079637" cy="822577"/>
            <a:chOff x="11770943" y="5352381"/>
            <a:chExt cx="1079637" cy="822577"/>
          </a:xfrm>
        </p:grpSpPr>
        <p:pic>
          <p:nvPicPr>
            <p:cNvPr id="13" name="Object 12"/>
            <p:cNvPicPr>
              <a:picLocks noChangeAspect="1"/>
            </p:cNvPicPr>
            <p:nvPr/>
          </p:nvPicPr>
          <p:blipFill>
            <a:blip r:embed="rId5" cstate="print"/>
            <a:stretch>
              <a:fillRect/>
            </a:stretch>
          </p:blipFill>
          <p:spPr>
            <a:xfrm>
              <a:off x="11770943" y="5352381"/>
              <a:ext cx="1079637" cy="822577"/>
            </a:xfrm>
            <a:prstGeom prst="rect">
              <a:avLst/>
            </a:prstGeom>
          </p:spPr>
        </p:pic>
      </p:grpSp>
      <p:grpSp>
        <p:nvGrpSpPr>
          <p:cNvPr id="1004" name="그룹 1004"/>
          <p:cNvGrpSpPr/>
          <p:nvPr/>
        </p:nvGrpSpPr>
        <p:grpSpPr>
          <a:xfrm>
            <a:off x="11301587" y="5895735"/>
            <a:ext cx="540822" cy="340703"/>
            <a:chOff x="11301587" y="5895735"/>
            <a:chExt cx="540822" cy="340703"/>
          </a:xfrm>
        </p:grpSpPr>
        <p:pic>
          <p:nvPicPr>
            <p:cNvPr id="16" name="Object 15"/>
            <p:cNvPicPr>
              <a:picLocks noChangeAspect="1"/>
            </p:cNvPicPr>
            <p:nvPr/>
          </p:nvPicPr>
          <p:blipFill>
            <a:blip r:embed="rId6" cstate="print"/>
            <a:stretch>
              <a:fillRect/>
            </a:stretch>
          </p:blipFill>
          <p:spPr>
            <a:xfrm>
              <a:off x="11301587" y="5895735"/>
              <a:ext cx="540822" cy="340703"/>
            </a:xfrm>
            <a:prstGeom prst="rect">
              <a:avLst/>
            </a:prstGeom>
          </p:spPr>
        </p:pic>
      </p:grpSp>
      <p:grpSp>
        <p:nvGrpSpPr>
          <p:cNvPr id="1005" name="그룹 1005"/>
          <p:cNvGrpSpPr/>
          <p:nvPr/>
        </p:nvGrpSpPr>
        <p:grpSpPr>
          <a:xfrm>
            <a:off x="10594064" y="3219048"/>
            <a:ext cx="1333469" cy="540034"/>
            <a:chOff x="10594064" y="3219048"/>
            <a:chExt cx="1333469" cy="540034"/>
          </a:xfrm>
        </p:grpSpPr>
        <p:pic>
          <p:nvPicPr>
            <p:cNvPr id="19" name="Object 18"/>
            <p:cNvPicPr>
              <a:picLocks noChangeAspect="1"/>
            </p:cNvPicPr>
            <p:nvPr/>
          </p:nvPicPr>
          <p:blipFill>
            <a:blip r:embed="rId7" cstate="print"/>
            <a:stretch>
              <a:fillRect/>
            </a:stretch>
          </p:blipFill>
          <p:spPr>
            <a:xfrm>
              <a:off x="10594064" y="3219048"/>
              <a:ext cx="1333469" cy="540034"/>
            </a:xfrm>
            <a:prstGeom prst="rect">
              <a:avLst/>
            </a:prstGeom>
          </p:spPr>
        </p:pic>
      </p:grpSp>
      <p:grpSp>
        <p:nvGrpSpPr>
          <p:cNvPr id="1006" name="그룹 1006"/>
          <p:cNvGrpSpPr/>
          <p:nvPr/>
        </p:nvGrpSpPr>
        <p:grpSpPr>
          <a:xfrm>
            <a:off x="11063545" y="3973246"/>
            <a:ext cx="1994642" cy="632051"/>
            <a:chOff x="11063545" y="3973246"/>
            <a:chExt cx="1994642" cy="632051"/>
          </a:xfrm>
        </p:grpSpPr>
        <p:pic>
          <p:nvPicPr>
            <p:cNvPr id="22" name="Object 21"/>
            <p:cNvPicPr>
              <a:picLocks noChangeAspect="1"/>
            </p:cNvPicPr>
            <p:nvPr/>
          </p:nvPicPr>
          <p:blipFill>
            <a:blip r:embed="rId8" cstate="print"/>
            <a:stretch>
              <a:fillRect/>
            </a:stretch>
          </p:blipFill>
          <p:spPr>
            <a:xfrm>
              <a:off x="11063545" y="3973246"/>
              <a:ext cx="1994642" cy="632051"/>
            </a:xfrm>
            <a:prstGeom prst="rect">
              <a:avLst/>
            </a:prstGeom>
          </p:spPr>
        </p:pic>
      </p:grpSp>
      <p:grpSp>
        <p:nvGrpSpPr>
          <p:cNvPr id="1007" name="그룹 1007"/>
          <p:cNvGrpSpPr/>
          <p:nvPr/>
        </p:nvGrpSpPr>
        <p:grpSpPr>
          <a:xfrm>
            <a:off x="6010186" y="2313836"/>
            <a:ext cx="1418385" cy="505546"/>
            <a:chOff x="6010186" y="2313836"/>
            <a:chExt cx="1418385" cy="505546"/>
          </a:xfrm>
        </p:grpSpPr>
        <p:pic>
          <p:nvPicPr>
            <p:cNvPr id="25" name="Object 24"/>
            <p:cNvPicPr>
              <a:picLocks noChangeAspect="1"/>
            </p:cNvPicPr>
            <p:nvPr/>
          </p:nvPicPr>
          <p:blipFill>
            <a:blip r:embed="rId9" cstate="print"/>
            <a:stretch>
              <a:fillRect/>
            </a:stretch>
          </p:blipFill>
          <p:spPr>
            <a:xfrm>
              <a:off x="6010186" y="2313836"/>
              <a:ext cx="1418385" cy="505546"/>
            </a:xfrm>
            <a:prstGeom prst="rect">
              <a:avLst/>
            </a:prstGeom>
          </p:spPr>
        </p:pic>
      </p:grpSp>
      <p:grpSp>
        <p:nvGrpSpPr>
          <p:cNvPr id="1008" name="그룹 1008"/>
          <p:cNvGrpSpPr/>
          <p:nvPr/>
        </p:nvGrpSpPr>
        <p:grpSpPr>
          <a:xfrm>
            <a:off x="5331224" y="6166196"/>
            <a:ext cx="7623267" cy="942044"/>
            <a:chOff x="5331224" y="6166196"/>
            <a:chExt cx="7623267" cy="942044"/>
          </a:xfrm>
        </p:grpSpPr>
        <p:pic>
          <p:nvPicPr>
            <p:cNvPr id="28" name="Object 27"/>
            <p:cNvPicPr>
              <a:picLocks noChangeAspect="1"/>
            </p:cNvPicPr>
            <p:nvPr/>
          </p:nvPicPr>
          <p:blipFill>
            <a:blip r:embed="rId10" cstate="print"/>
            <a:stretch>
              <a:fillRect/>
            </a:stretch>
          </p:blipFill>
          <p:spPr>
            <a:xfrm>
              <a:off x="5331224" y="6166196"/>
              <a:ext cx="7623267" cy="942044"/>
            </a:xfrm>
            <a:prstGeom prst="rect">
              <a:avLst/>
            </a:prstGeom>
          </p:spPr>
        </p:pic>
      </p:grpSp>
      <p:sp>
        <p:nvSpPr>
          <p:cNvPr id="30" name="Object 30"/>
          <p:cNvSpPr txBox="1"/>
          <p:nvPr/>
        </p:nvSpPr>
        <p:spPr>
          <a:xfrm>
            <a:off x="7114599" y="6333994"/>
            <a:ext cx="4056515" cy="601040"/>
          </a:xfrm>
          <a:prstGeom prst="rect">
            <a:avLst/>
          </a:prstGeom>
          <a:noFill/>
        </p:spPr>
        <p:txBody>
          <a:bodyPr wrap="square" rtlCol="0"/>
          <a:lstStyle/>
          <a:p>
            <a:pPr algn="ctr"/>
            <a:r>
              <a:rPr lang="en-US" altLang="ko-KR" sz="3600" dirty="0">
                <a:solidFill>
                  <a:srgbClr val="FFFFFF"/>
                </a:solidFill>
                <a:latin typeface="빙그레체" panose="02030803000000000000" pitchFamily="18" charset="-127"/>
                <a:ea typeface="빙그레체" panose="02030803000000000000" pitchFamily="18" charset="-127"/>
              </a:rPr>
              <a:t>DE part </a:t>
            </a:r>
            <a:r>
              <a:rPr lang="ko-KR" altLang="en-US" sz="3600" dirty="0">
                <a:solidFill>
                  <a:srgbClr val="FFFFFF"/>
                </a:solidFill>
                <a:latin typeface="빙그레체" panose="02030803000000000000" pitchFamily="18" charset="-127"/>
                <a:ea typeface="빙그레체" panose="02030803000000000000" pitchFamily="18" charset="-127"/>
              </a:rPr>
              <a:t>진행상황</a:t>
            </a:r>
            <a:endParaRPr lang="en-US" sz="3600" dirty="0">
              <a:solidFill>
                <a:srgbClr val="FFFFFF"/>
              </a:solidFill>
              <a:latin typeface="빙그레체" panose="02030803000000000000" pitchFamily="18" charset="-127"/>
              <a:ea typeface="빙그레체" panose="02030803000000000000" pitchFamily="18" charset="-127"/>
            </a:endParaRPr>
          </a:p>
        </p:txBody>
      </p:sp>
    </p:spTree>
    <p:extLst>
      <p:ext uri="{BB962C8B-B14F-4D97-AF65-F5344CB8AC3E}">
        <p14:creationId xmlns:p14="http://schemas.microsoft.com/office/powerpoint/2010/main" val="3802882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95238" y="-95238"/>
            <a:ext cx="18476190" cy="10495238"/>
            <a:chOff x="-95238" y="-95238"/>
            <a:chExt cx="18476190" cy="10495238"/>
          </a:xfrm>
        </p:grpSpPr>
        <p:pic>
          <p:nvPicPr>
            <p:cNvPr id="3" name="Object 2"/>
            <p:cNvPicPr>
              <a:picLocks noChangeAspect="1"/>
            </p:cNvPicPr>
            <p:nvPr/>
          </p:nvPicPr>
          <p:blipFill>
            <a:blip r:embed="rId2" cstate="print"/>
            <a:stretch>
              <a:fillRect/>
            </a:stretch>
          </p:blipFill>
          <p:spPr>
            <a:xfrm>
              <a:off x="-95238" y="-95238"/>
              <a:ext cx="18476190" cy="10495238"/>
            </a:xfrm>
            <a:prstGeom prst="rect">
              <a:avLst/>
            </a:prstGeom>
          </p:spPr>
        </p:pic>
      </p:grpSp>
      <p:sp>
        <p:nvSpPr>
          <p:cNvPr id="45" name="TextBox 44">
            <a:extLst>
              <a:ext uri="{FF2B5EF4-FFF2-40B4-BE49-F238E27FC236}">
                <a16:creationId xmlns:a16="http://schemas.microsoft.com/office/drawing/2014/main" id="{E0FEEC5B-C621-43A7-A853-DE4E7CE981E8}"/>
              </a:ext>
            </a:extLst>
          </p:cNvPr>
          <p:cNvSpPr txBox="1"/>
          <p:nvPr/>
        </p:nvSpPr>
        <p:spPr>
          <a:xfrm>
            <a:off x="381000" y="342900"/>
            <a:ext cx="4495800" cy="646331"/>
          </a:xfrm>
          <a:prstGeom prst="rect">
            <a:avLst/>
          </a:prstGeom>
          <a:noFill/>
        </p:spPr>
        <p:txBody>
          <a:bodyPr wrap="square" rtlCol="0">
            <a:spAutoFit/>
          </a:bodyPr>
          <a:lstStyle/>
          <a:p>
            <a:r>
              <a:rPr lang="en-US" altLang="ko-KR" sz="3600" dirty="0">
                <a:solidFill>
                  <a:srgbClr val="3F9E47"/>
                </a:solidFill>
                <a:latin typeface="빙그레체" panose="02030803000000000000" pitchFamily="18" charset="-127"/>
                <a:ea typeface="빙그레체" panose="02030803000000000000" pitchFamily="18" charset="-127"/>
              </a:rPr>
              <a:t>3. DE part</a:t>
            </a:r>
            <a:r>
              <a:rPr lang="ko-KR" altLang="en-US" sz="3600" dirty="0">
                <a:solidFill>
                  <a:srgbClr val="3F9E47"/>
                </a:solidFill>
                <a:latin typeface="빙그레체" panose="02030803000000000000" pitchFamily="18" charset="-127"/>
                <a:ea typeface="빙그레체" panose="02030803000000000000" pitchFamily="18" charset="-127"/>
              </a:rPr>
              <a:t> 진행상황</a:t>
            </a:r>
          </a:p>
        </p:txBody>
      </p:sp>
      <p:sp>
        <p:nvSpPr>
          <p:cNvPr id="2" name="TextBox 1">
            <a:extLst>
              <a:ext uri="{FF2B5EF4-FFF2-40B4-BE49-F238E27FC236}">
                <a16:creationId xmlns:a16="http://schemas.microsoft.com/office/drawing/2014/main" id="{EDD6850E-0500-4A95-A890-88CFE453E7D3}"/>
              </a:ext>
            </a:extLst>
          </p:cNvPr>
          <p:cNvSpPr txBox="1"/>
          <p:nvPr/>
        </p:nvSpPr>
        <p:spPr>
          <a:xfrm>
            <a:off x="7771257" y="1661092"/>
            <a:ext cx="2743200" cy="523220"/>
          </a:xfrm>
          <a:prstGeom prst="rect">
            <a:avLst/>
          </a:prstGeom>
          <a:noFill/>
        </p:spPr>
        <p:txBody>
          <a:bodyPr wrap="square" rtlCol="0">
            <a:spAutoFit/>
          </a:bodyPr>
          <a:lstStyle/>
          <a:p>
            <a:r>
              <a:rPr lang="en-US" altLang="ko-KR" sz="2800" dirty="0" err="1">
                <a:latin typeface="빙그레체" panose="02030803000000000000" pitchFamily="18" charset="-127"/>
                <a:ea typeface="빙그레체" panose="02030803000000000000" pitchFamily="18" charset="-127"/>
              </a:rPr>
              <a:t>Mysql</a:t>
            </a:r>
            <a:r>
              <a:rPr lang="ko-KR" altLang="en-US" sz="2800" dirty="0">
                <a:latin typeface="빙그레체" panose="02030803000000000000" pitchFamily="18" charset="-127"/>
                <a:ea typeface="빙그레체" panose="02030803000000000000" pitchFamily="18" charset="-127"/>
              </a:rPr>
              <a:t> </a:t>
            </a:r>
            <a:r>
              <a:rPr lang="en-US" altLang="ko-KR" sz="2800" dirty="0">
                <a:latin typeface="빙그레체" panose="02030803000000000000" pitchFamily="18" charset="-127"/>
                <a:ea typeface="빙그레체" panose="02030803000000000000" pitchFamily="18" charset="-127"/>
              </a:rPr>
              <a:t>DB </a:t>
            </a:r>
            <a:r>
              <a:rPr lang="ko-KR" altLang="en-US" sz="2800" dirty="0">
                <a:latin typeface="빙그레체" panose="02030803000000000000" pitchFamily="18" charset="-127"/>
                <a:ea typeface="빙그레체" panose="02030803000000000000" pitchFamily="18" charset="-127"/>
              </a:rPr>
              <a:t>연결</a:t>
            </a:r>
          </a:p>
        </p:txBody>
      </p:sp>
      <p:pic>
        <p:nvPicPr>
          <p:cNvPr id="5" name="그림 4">
            <a:extLst>
              <a:ext uri="{FF2B5EF4-FFF2-40B4-BE49-F238E27FC236}">
                <a16:creationId xmlns:a16="http://schemas.microsoft.com/office/drawing/2014/main" id="{022FF425-2EAA-488E-A7AE-ADD95FF86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529" y="2570369"/>
            <a:ext cx="7060714" cy="4548428"/>
          </a:xfrm>
          <a:prstGeom prst="rect">
            <a:avLst/>
          </a:prstGeom>
        </p:spPr>
      </p:pic>
      <p:pic>
        <p:nvPicPr>
          <p:cNvPr id="7" name="그림 6" descr="텍스트이(가) 표시된 사진&#10;&#10;자동 생성된 설명">
            <a:extLst>
              <a:ext uri="{FF2B5EF4-FFF2-40B4-BE49-F238E27FC236}">
                <a16:creationId xmlns:a16="http://schemas.microsoft.com/office/drawing/2014/main" id="{4B04CCD6-CD46-4C19-B4BA-86BE509068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6600" y="2570369"/>
            <a:ext cx="5105400" cy="4548887"/>
          </a:xfrm>
          <a:prstGeom prst="rect">
            <a:avLst/>
          </a:prstGeom>
        </p:spPr>
      </p:pic>
      <p:sp>
        <p:nvSpPr>
          <p:cNvPr id="10" name="TextBox 9">
            <a:extLst>
              <a:ext uri="{FF2B5EF4-FFF2-40B4-BE49-F238E27FC236}">
                <a16:creationId xmlns:a16="http://schemas.microsoft.com/office/drawing/2014/main" id="{DC7C0EDC-1FBF-4F27-85AF-36E45C16BDC4}"/>
              </a:ext>
            </a:extLst>
          </p:cNvPr>
          <p:cNvSpPr txBox="1"/>
          <p:nvPr/>
        </p:nvSpPr>
        <p:spPr>
          <a:xfrm>
            <a:off x="4618736" y="7328236"/>
            <a:ext cx="2772664" cy="954107"/>
          </a:xfrm>
          <a:prstGeom prst="rect">
            <a:avLst/>
          </a:prstGeom>
          <a:noFill/>
        </p:spPr>
        <p:txBody>
          <a:bodyPr wrap="square" rtlCol="0">
            <a:spAutoFit/>
          </a:bodyPr>
          <a:lstStyle/>
          <a:p>
            <a:r>
              <a:rPr lang="en-US" altLang="ko-KR" sz="2800" dirty="0">
                <a:latin typeface="빙그레체" panose="02030803000000000000" pitchFamily="18" charset="-127"/>
                <a:ea typeface="빙그레체" panose="02030803000000000000" pitchFamily="18" charset="-127"/>
              </a:rPr>
              <a:t>Local </a:t>
            </a:r>
            <a:r>
              <a:rPr lang="en-US" altLang="ko-KR" sz="2800" dirty="0" err="1">
                <a:latin typeface="빙그레체" panose="02030803000000000000" pitchFamily="18" charset="-127"/>
                <a:ea typeface="빙그레체" panose="02030803000000000000" pitchFamily="18" charset="-127"/>
              </a:rPr>
              <a:t>Mysql</a:t>
            </a:r>
            <a:endParaRPr lang="en-US" altLang="ko-KR" sz="2800" dirty="0">
              <a:latin typeface="빙그레체" panose="02030803000000000000" pitchFamily="18" charset="-127"/>
              <a:ea typeface="빙그레체" panose="02030803000000000000" pitchFamily="18" charset="-127"/>
            </a:endParaRPr>
          </a:p>
          <a:p>
            <a:r>
              <a:rPr lang="en-US" altLang="ko-KR" sz="2800" dirty="0">
                <a:latin typeface="빙그레체" panose="02030803000000000000" pitchFamily="18" charset="-127"/>
                <a:ea typeface="빙그레체" panose="02030803000000000000" pitchFamily="18" charset="-127"/>
              </a:rPr>
              <a:t>workbench</a:t>
            </a:r>
            <a:endParaRPr lang="ko-KR" altLang="en-US" sz="2800" dirty="0">
              <a:latin typeface="빙그레체" panose="02030803000000000000" pitchFamily="18" charset="-127"/>
              <a:ea typeface="빙그레체" panose="02030803000000000000" pitchFamily="18" charset="-127"/>
            </a:endParaRPr>
          </a:p>
        </p:txBody>
      </p:sp>
      <p:sp>
        <p:nvSpPr>
          <p:cNvPr id="11" name="TextBox 10">
            <a:extLst>
              <a:ext uri="{FF2B5EF4-FFF2-40B4-BE49-F238E27FC236}">
                <a16:creationId xmlns:a16="http://schemas.microsoft.com/office/drawing/2014/main" id="{D92FF1EE-230C-4EE0-B31C-1195D2BC8D0E}"/>
              </a:ext>
            </a:extLst>
          </p:cNvPr>
          <p:cNvSpPr txBox="1"/>
          <p:nvPr/>
        </p:nvSpPr>
        <p:spPr>
          <a:xfrm>
            <a:off x="12249150" y="7328235"/>
            <a:ext cx="2400300" cy="954107"/>
          </a:xfrm>
          <a:prstGeom prst="rect">
            <a:avLst/>
          </a:prstGeom>
          <a:noFill/>
        </p:spPr>
        <p:txBody>
          <a:bodyPr wrap="square" rtlCol="0">
            <a:spAutoFit/>
          </a:bodyPr>
          <a:lstStyle/>
          <a:p>
            <a:r>
              <a:rPr lang="en-US" altLang="ko-KR" sz="2800" dirty="0">
                <a:latin typeface="빙그레체" panose="02030803000000000000" pitchFamily="18" charset="-127"/>
                <a:ea typeface="빙그레체" panose="02030803000000000000" pitchFamily="18" charset="-127"/>
              </a:rPr>
              <a:t>AWS </a:t>
            </a:r>
            <a:r>
              <a:rPr lang="en-US" altLang="ko-KR" sz="2800" dirty="0" err="1">
                <a:latin typeface="빙그레체" panose="02030803000000000000" pitchFamily="18" charset="-127"/>
                <a:ea typeface="빙그레체" panose="02030803000000000000" pitchFamily="18" charset="-127"/>
              </a:rPr>
              <a:t>Mysql</a:t>
            </a:r>
            <a:endParaRPr lang="en-US" altLang="ko-KR" sz="2800" dirty="0">
              <a:latin typeface="빙그레체" panose="02030803000000000000" pitchFamily="18" charset="-127"/>
              <a:ea typeface="빙그레체" panose="02030803000000000000" pitchFamily="18" charset="-127"/>
            </a:endParaRPr>
          </a:p>
          <a:p>
            <a:r>
              <a:rPr lang="en-US" altLang="ko-KR" sz="2800" dirty="0">
                <a:latin typeface="빙그레체" panose="02030803000000000000" pitchFamily="18" charset="-127"/>
                <a:ea typeface="빙그레체" panose="02030803000000000000" pitchFamily="18" charset="-127"/>
              </a:rPr>
              <a:t>       DB</a:t>
            </a:r>
            <a:endParaRPr lang="ko-KR" altLang="en-US" sz="2800" dirty="0">
              <a:latin typeface="빙그레체" panose="02030803000000000000" pitchFamily="18" charset="-127"/>
              <a:ea typeface="빙그레체" panose="02030803000000000000" pitchFamily="18" charset="-127"/>
            </a:endParaRPr>
          </a:p>
        </p:txBody>
      </p:sp>
    </p:spTree>
    <p:extLst>
      <p:ext uri="{BB962C8B-B14F-4D97-AF65-F5344CB8AC3E}">
        <p14:creationId xmlns:p14="http://schemas.microsoft.com/office/powerpoint/2010/main" val="3858899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95238" y="-95238"/>
            <a:ext cx="18476190" cy="10495238"/>
            <a:chOff x="-95238" y="-95238"/>
            <a:chExt cx="18476190" cy="10495238"/>
          </a:xfrm>
        </p:grpSpPr>
        <p:pic>
          <p:nvPicPr>
            <p:cNvPr id="3" name="Object 2"/>
            <p:cNvPicPr>
              <a:picLocks noChangeAspect="1"/>
            </p:cNvPicPr>
            <p:nvPr/>
          </p:nvPicPr>
          <p:blipFill>
            <a:blip r:embed="rId2" cstate="print"/>
            <a:stretch>
              <a:fillRect/>
            </a:stretch>
          </p:blipFill>
          <p:spPr>
            <a:xfrm>
              <a:off x="-95238" y="-95238"/>
              <a:ext cx="18476190" cy="10495238"/>
            </a:xfrm>
            <a:prstGeom prst="rect">
              <a:avLst/>
            </a:prstGeom>
          </p:spPr>
        </p:pic>
      </p:grpSp>
      <p:sp>
        <p:nvSpPr>
          <p:cNvPr id="45" name="TextBox 44">
            <a:extLst>
              <a:ext uri="{FF2B5EF4-FFF2-40B4-BE49-F238E27FC236}">
                <a16:creationId xmlns:a16="http://schemas.microsoft.com/office/drawing/2014/main" id="{E0FEEC5B-C621-43A7-A853-DE4E7CE981E8}"/>
              </a:ext>
            </a:extLst>
          </p:cNvPr>
          <p:cNvSpPr txBox="1"/>
          <p:nvPr/>
        </p:nvSpPr>
        <p:spPr>
          <a:xfrm>
            <a:off x="381000" y="342900"/>
            <a:ext cx="4495800" cy="646331"/>
          </a:xfrm>
          <a:prstGeom prst="rect">
            <a:avLst/>
          </a:prstGeom>
          <a:noFill/>
        </p:spPr>
        <p:txBody>
          <a:bodyPr wrap="square" rtlCol="0">
            <a:spAutoFit/>
          </a:bodyPr>
          <a:lstStyle/>
          <a:p>
            <a:r>
              <a:rPr lang="en-US" altLang="ko-KR" sz="3600" dirty="0">
                <a:solidFill>
                  <a:srgbClr val="3F9E47"/>
                </a:solidFill>
                <a:latin typeface="빙그레체" panose="02030803000000000000" pitchFamily="18" charset="-127"/>
                <a:ea typeface="빙그레체" panose="02030803000000000000" pitchFamily="18" charset="-127"/>
              </a:rPr>
              <a:t>3. DE part</a:t>
            </a:r>
            <a:r>
              <a:rPr lang="ko-KR" altLang="en-US" sz="3600" dirty="0">
                <a:solidFill>
                  <a:srgbClr val="3F9E47"/>
                </a:solidFill>
                <a:latin typeface="빙그레체" panose="02030803000000000000" pitchFamily="18" charset="-127"/>
                <a:ea typeface="빙그레체" panose="02030803000000000000" pitchFamily="18" charset="-127"/>
              </a:rPr>
              <a:t> 진행상황</a:t>
            </a:r>
          </a:p>
        </p:txBody>
      </p:sp>
      <p:pic>
        <p:nvPicPr>
          <p:cNvPr id="6" name="그림 5">
            <a:extLst>
              <a:ext uri="{FF2B5EF4-FFF2-40B4-BE49-F238E27FC236}">
                <a16:creationId xmlns:a16="http://schemas.microsoft.com/office/drawing/2014/main" id="{F9AB4146-3F67-49E9-A2E9-4BFC43A0B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8900" y="1943100"/>
            <a:ext cx="12734925" cy="5981700"/>
          </a:xfrm>
          <a:prstGeom prst="rect">
            <a:avLst/>
          </a:prstGeom>
        </p:spPr>
      </p:pic>
      <p:sp>
        <p:nvSpPr>
          <p:cNvPr id="12" name="TextBox 11">
            <a:extLst>
              <a:ext uri="{FF2B5EF4-FFF2-40B4-BE49-F238E27FC236}">
                <a16:creationId xmlns:a16="http://schemas.microsoft.com/office/drawing/2014/main" id="{2C42940A-AFC7-4E0B-BF52-F64C1F668CB4}"/>
              </a:ext>
            </a:extLst>
          </p:cNvPr>
          <p:cNvSpPr txBox="1"/>
          <p:nvPr/>
        </p:nvSpPr>
        <p:spPr>
          <a:xfrm>
            <a:off x="5887688" y="6819900"/>
            <a:ext cx="6510338" cy="523220"/>
          </a:xfrm>
          <a:prstGeom prst="rect">
            <a:avLst/>
          </a:prstGeom>
          <a:noFill/>
        </p:spPr>
        <p:txBody>
          <a:bodyPr wrap="square" rtlCol="0">
            <a:spAutoFit/>
          </a:bodyPr>
          <a:lstStyle/>
          <a:p>
            <a:r>
              <a:rPr lang="en-US" altLang="ko-KR" sz="2800" dirty="0">
                <a:latin typeface="빙그레체" panose="02030803000000000000" pitchFamily="18" charset="-127"/>
                <a:ea typeface="빙그레체" panose="02030803000000000000" pitchFamily="18" charset="-127"/>
              </a:rPr>
              <a:t>Cloudera Manager </a:t>
            </a:r>
            <a:r>
              <a:rPr lang="ko-KR" altLang="en-US" sz="2800" dirty="0">
                <a:latin typeface="빙그레체" panose="02030803000000000000" pitchFamily="18" charset="-127"/>
                <a:ea typeface="빙그레체" panose="02030803000000000000" pitchFamily="18" charset="-127"/>
              </a:rPr>
              <a:t>설치 및 구동 확인</a:t>
            </a:r>
          </a:p>
        </p:txBody>
      </p:sp>
    </p:spTree>
    <p:extLst>
      <p:ext uri="{BB962C8B-B14F-4D97-AF65-F5344CB8AC3E}">
        <p14:creationId xmlns:p14="http://schemas.microsoft.com/office/powerpoint/2010/main" val="3072503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95238" y="-95238"/>
            <a:ext cx="18476190" cy="10495238"/>
            <a:chOff x="-95238" y="-95238"/>
            <a:chExt cx="18476190" cy="10495238"/>
          </a:xfrm>
        </p:grpSpPr>
        <p:pic>
          <p:nvPicPr>
            <p:cNvPr id="3" name="Object 2"/>
            <p:cNvPicPr>
              <a:picLocks noChangeAspect="1"/>
            </p:cNvPicPr>
            <p:nvPr/>
          </p:nvPicPr>
          <p:blipFill>
            <a:blip r:embed="rId3" cstate="print"/>
            <a:stretch>
              <a:fillRect/>
            </a:stretch>
          </p:blipFill>
          <p:spPr>
            <a:xfrm>
              <a:off x="-95238" y="-95238"/>
              <a:ext cx="18476190" cy="10495238"/>
            </a:xfrm>
            <a:prstGeom prst="rect">
              <a:avLst/>
            </a:prstGeom>
          </p:spPr>
        </p:pic>
      </p:grpSp>
      <p:sp>
        <p:nvSpPr>
          <p:cNvPr id="7" name="Object 7"/>
          <p:cNvSpPr txBox="1"/>
          <p:nvPr/>
        </p:nvSpPr>
        <p:spPr>
          <a:xfrm>
            <a:off x="5726411" y="2876677"/>
            <a:ext cx="5904762" cy="3400022"/>
          </a:xfrm>
          <a:prstGeom prst="rect">
            <a:avLst/>
          </a:prstGeom>
          <a:noFill/>
        </p:spPr>
        <p:txBody>
          <a:bodyPr wrap="square" rtlCol="0"/>
          <a:lstStyle/>
          <a:p>
            <a:pPr algn="ctr"/>
            <a:r>
              <a:rPr lang="en-US" sz="26000" kern="0" spc="-1600" dirty="0">
                <a:solidFill>
                  <a:srgbClr val="1D5B22"/>
                </a:solidFill>
                <a:latin typeface="빙그레체" panose="02030803000000000000" pitchFamily="18" charset="-127"/>
                <a:ea typeface="빙그레체" panose="02030803000000000000" pitchFamily="18" charset="-127"/>
                <a:cs typeface="Jalnan OTF" pitchFamily="34" charset="0"/>
              </a:rPr>
              <a:t>04</a:t>
            </a:r>
            <a:endParaRPr lang="en-US" dirty="0">
              <a:latin typeface="빙그레체" panose="02030803000000000000" pitchFamily="18" charset="-127"/>
              <a:ea typeface="빙그레체" panose="02030803000000000000" pitchFamily="18" charset="-127"/>
            </a:endParaRPr>
          </a:p>
        </p:txBody>
      </p:sp>
      <p:grpSp>
        <p:nvGrpSpPr>
          <p:cNvPr id="1002" name="그룹 1002"/>
          <p:cNvGrpSpPr/>
          <p:nvPr/>
        </p:nvGrpSpPr>
        <p:grpSpPr>
          <a:xfrm>
            <a:off x="5432437" y="5200000"/>
            <a:ext cx="1297137" cy="988290"/>
            <a:chOff x="5432437" y="5200000"/>
            <a:chExt cx="1297137" cy="988290"/>
          </a:xfrm>
        </p:grpSpPr>
        <p:pic>
          <p:nvPicPr>
            <p:cNvPr id="10" name="Object 9"/>
            <p:cNvPicPr>
              <a:picLocks noChangeAspect="1"/>
            </p:cNvPicPr>
            <p:nvPr/>
          </p:nvPicPr>
          <p:blipFill>
            <a:blip r:embed="rId4" cstate="print"/>
            <a:stretch>
              <a:fillRect/>
            </a:stretch>
          </p:blipFill>
          <p:spPr>
            <a:xfrm>
              <a:off x="5432437" y="5200000"/>
              <a:ext cx="1297137" cy="988290"/>
            </a:xfrm>
            <a:prstGeom prst="rect">
              <a:avLst/>
            </a:prstGeom>
          </p:spPr>
        </p:pic>
      </p:grpSp>
      <p:grpSp>
        <p:nvGrpSpPr>
          <p:cNvPr id="1003" name="그룹 1003"/>
          <p:cNvGrpSpPr/>
          <p:nvPr/>
        </p:nvGrpSpPr>
        <p:grpSpPr>
          <a:xfrm>
            <a:off x="11770943" y="5352381"/>
            <a:ext cx="1079637" cy="822577"/>
            <a:chOff x="11770943" y="5352381"/>
            <a:chExt cx="1079637" cy="822577"/>
          </a:xfrm>
        </p:grpSpPr>
        <p:pic>
          <p:nvPicPr>
            <p:cNvPr id="13" name="Object 12"/>
            <p:cNvPicPr>
              <a:picLocks noChangeAspect="1"/>
            </p:cNvPicPr>
            <p:nvPr/>
          </p:nvPicPr>
          <p:blipFill>
            <a:blip r:embed="rId5" cstate="print"/>
            <a:stretch>
              <a:fillRect/>
            </a:stretch>
          </p:blipFill>
          <p:spPr>
            <a:xfrm>
              <a:off x="11770943" y="5352381"/>
              <a:ext cx="1079637" cy="822577"/>
            </a:xfrm>
            <a:prstGeom prst="rect">
              <a:avLst/>
            </a:prstGeom>
          </p:spPr>
        </p:pic>
      </p:grpSp>
      <p:grpSp>
        <p:nvGrpSpPr>
          <p:cNvPr id="1004" name="그룹 1004"/>
          <p:cNvGrpSpPr/>
          <p:nvPr/>
        </p:nvGrpSpPr>
        <p:grpSpPr>
          <a:xfrm>
            <a:off x="11301587" y="5895735"/>
            <a:ext cx="540822" cy="340703"/>
            <a:chOff x="11301587" y="5895735"/>
            <a:chExt cx="540822" cy="340703"/>
          </a:xfrm>
        </p:grpSpPr>
        <p:pic>
          <p:nvPicPr>
            <p:cNvPr id="16" name="Object 15"/>
            <p:cNvPicPr>
              <a:picLocks noChangeAspect="1"/>
            </p:cNvPicPr>
            <p:nvPr/>
          </p:nvPicPr>
          <p:blipFill>
            <a:blip r:embed="rId6" cstate="print"/>
            <a:stretch>
              <a:fillRect/>
            </a:stretch>
          </p:blipFill>
          <p:spPr>
            <a:xfrm>
              <a:off x="11301587" y="5895735"/>
              <a:ext cx="540822" cy="340703"/>
            </a:xfrm>
            <a:prstGeom prst="rect">
              <a:avLst/>
            </a:prstGeom>
          </p:spPr>
        </p:pic>
      </p:grpSp>
      <p:grpSp>
        <p:nvGrpSpPr>
          <p:cNvPr id="1005" name="그룹 1005"/>
          <p:cNvGrpSpPr/>
          <p:nvPr/>
        </p:nvGrpSpPr>
        <p:grpSpPr>
          <a:xfrm>
            <a:off x="10594064" y="3219048"/>
            <a:ext cx="1333469" cy="540034"/>
            <a:chOff x="10594064" y="3219048"/>
            <a:chExt cx="1333469" cy="540034"/>
          </a:xfrm>
        </p:grpSpPr>
        <p:pic>
          <p:nvPicPr>
            <p:cNvPr id="19" name="Object 18"/>
            <p:cNvPicPr>
              <a:picLocks noChangeAspect="1"/>
            </p:cNvPicPr>
            <p:nvPr/>
          </p:nvPicPr>
          <p:blipFill>
            <a:blip r:embed="rId7" cstate="print"/>
            <a:stretch>
              <a:fillRect/>
            </a:stretch>
          </p:blipFill>
          <p:spPr>
            <a:xfrm>
              <a:off x="10594064" y="3219048"/>
              <a:ext cx="1333469" cy="540034"/>
            </a:xfrm>
            <a:prstGeom prst="rect">
              <a:avLst/>
            </a:prstGeom>
          </p:spPr>
        </p:pic>
      </p:grpSp>
      <p:grpSp>
        <p:nvGrpSpPr>
          <p:cNvPr id="1006" name="그룹 1006"/>
          <p:cNvGrpSpPr/>
          <p:nvPr/>
        </p:nvGrpSpPr>
        <p:grpSpPr>
          <a:xfrm>
            <a:off x="11063545" y="3973246"/>
            <a:ext cx="1994642" cy="632051"/>
            <a:chOff x="11063545" y="3973246"/>
            <a:chExt cx="1994642" cy="632051"/>
          </a:xfrm>
        </p:grpSpPr>
        <p:pic>
          <p:nvPicPr>
            <p:cNvPr id="22" name="Object 21"/>
            <p:cNvPicPr>
              <a:picLocks noChangeAspect="1"/>
            </p:cNvPicPr>
            <p:nvPr/>
          </p:nvPicPr>
          <p:blipFill>
            <a:blip r:embed="rId8" cstate="print"/>
            <a:stretch>
              <a:fillRect/>
            </a:stretch>
          </p:blipFill>
          <p:spPr>
            <a:xfrm>
              <a:off x="11063545" y="3973246"/>
              <a:ext cx="1994642" cy="632051"/>
            </a:xfrm>
            <a:prstGeom prst="rect">
              <a:avLst/>
            </a:prstGeom>
          </p:spPr>
        </p:pic>
      </p:grpSp>
      <p:grpSp>
        <p:nvGrpSpPr>
          <p:cNvPr id="1007" name="그룹 1007"/>
          <p:cNvGrpSpPr/>
          <p:nvPr/>
        </p:nvGrpSpPr>
        <p:grpSpPr>
          <a:xfrm>
            <a:off x="6010186" y="2313836"/>
            <a:ext cx="1418385" cy="505546"/>
            <a:chOff x="6010186" y="2313836"/>
            <a:chExt cx="1418385" cy="505546"/>
          </a:xfrm>
        </p:grpSpPr>
        <p:pic>
          <p:nvPicPr>
            <p:cNvPr id="25" name="Object 24"/>
            <p:cNvPicPr>
              <a:picLocks noChangeAspect="1"/>
            </p:cNvPicPr>
            <p:nvPr/>
          </p:nvPicPr>
          <p:blipFill>
            <a:blip r:embed="rId9" cstate="print"/>
            <a:stretch>
              <a:fillRect/>
            </a:stretch>
          </p:blipFill>
          <p:spPr>
            <a:xfrm>
              <a:off x="6010186" y="2313836"/>
              <a:ext cx="1418385" cy="505546"/>
            </a:xfrm>
            <a:prstGeom prst="rect">
              <a:avLst/>
            </a:prstGeom>
          </p:spPr>
        </p:pic>
      </p:grpSp>
      <p:grpSp>
        <p:nvGrpSpPr>
          <p:cNvPr id="1008" name="그룹 1008"/>
          <p:cNvGrpSpPr/>
          <p:nvPr/>
        </p:nvGrpSpPr>
        <p:grpSpPr>
          <a:xfrm>
            <a:off x="5331224" y="6166196"/>
            <a:ext cx="7623267" cy="942044"/>
            <a:chOff x="5331224" y="6166196"/>
            <a:chExt cx="7623267" cy="942044"/>
          </a:xfrm>
        </p:grpSpPr>
        <p:pic>
          <p:nvPicPr>
            <p:cNvPr id="28" name="Object 27"/>
            <p:cNvPicPr>
              <a:picLocks noChangeAspect="1"/>
            </p:cNvPicPr>
            <p:nvPr/>
          </p:nvPicPr>
          <p:blipFill>
            <a:blip r:embed="rId10" cstate="print"/>
            <a:stretch>
              <a:fillRect/>
            </a:stretch>
          </p:blipFill>
          <p:spPr>
            <a:xfrm>
              <a:off x="5331224" y="6166196"/>
              <a:ext cx="7623267" cy="942044"/>
            </a:xfrm>
            <a:prstGeom prst="rect">
              <a:avLst/>
            </a:prstGeom>
          </p:spPr>
        </p:pic>
      </p:grpSp>
      <p:sp>
        <p:nvSpPr>
          <p:cNvPr id="30" name="Object 30"/>
          <p:cNvSpPr txBox="1"/>
          <p:nvPr/>
        </p:nvSpPr>
        <p:spPr>
          <a:xfrm>
            <a:off x="7114599" y="6333994"/>
            <a:ext cx="4056515" cy="601040"/>
          </a:xfrm>
          <a:prstGeom prst="rect">
            <a:avLst/>
          </a:prstGeom>
          <a:noFill/>
        </p:spPr>
        <p:txBody>
          <a:bodyPr wrap="square" rtlCol="0"/>
          <a:lstStyle/>
          <a:p>
            <a:pPr algn="ctr"/>
            <a:r>
              <a:rPr lang="ko-KR" altLang="en-US" sz="3600" dirty="0">
                <a:solidFill>
                  <a:srgbClr val="FFFFFF"/>
                </a:solidFill>
                <a:latin typeface="빙그레체" panose="02030803000000000000" pitchFamily="18" charset="-127"/>
                <a:ea typeface="빙그레체" panose="02030803000000000000" pitchFamily="18" charset="-127"/>
              </a:rPr>
              <a:t>차주 진행예정 사항</a:t>
            </a:r>
            <a:endParaRPr lang="en-US" sz="3600" dirty="0">
              <a:solidFill>
                <a:srgbClr val="FFFFFF"/>
              </a:solidFill>
              <a:latin typeface="빙그레체" panose="02030803000000000000" pitchFamily="18" charset="-127"/>
              <a:ea typeface="빙그레체" panose="02030803000000000000" pitchFamily="18" charset="-127"/>
            </a:endParaRPr>
          </a:p>
        </p:txBody>
      </p:sp>
    </p:spTree>
    <p:extLst>
      <p:ext uri="{BB962C8B-B14F-4D97-AF65-F5344CB8AC3E}">
        <p14:creationId xmlns:p14="http://schemas.microsoft.com/office/powerpoint/2010/main" val="3943152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95238" y="-95238"/>
            <a:ext cx="18476190" cy="10495238"/>
            <a:chOff x="-95238" y="-95238"/>
            <a:chExt cx="18476190" cy="10495238"/>
          </a:xfrm>
        </p:grpSpPr>
        <p:pic>
          <p:nvPicPr>
            <p:cNvPr id="3" name="Object 2"/>
            <p:cNvPicPr>
              <a:picLocks noChangeAspect="1"/>
            </p:cNvPicPr>
            <p:nvPr/>
          </p:nvPicPr>
          <p:blipFill>
            <a:blip r:embed="rId2" cstate="print"/>
            <a:stretch>
              <a:fillRect/>
            </a:stretch>
          </p:blipFill>
          <p:spPr>
            <a:xfrm>
              <a:off x="-95238" y="-95238"/>
              <a:ext cx="18476190" cy="10495238"/>
            </a:xfrm>
            <a:prstGeom prst="rect">
              <a:avLst/>
            </a:prstGeom>
          </p:spPr>
        </p:pic>
      </p:grpSp>
      <p:grpSp>
        <p:nvGrpSpPr>
          <p:cNvPr id="1011" name="그룹 1011"/>
          <p:cNvGrpSpPr/>
          <p:nvPr/>
        </p:nvGrpSpPr>
        <p:grpSpPr>
          <a:xfrm>
            <a:off x="7123386" y="2714247"/>
            <a:ext cx="4114286" cy="184381"/>
            <a:chOff x="4597708" y="3618595"/>
            <a:chExt cx="4114286" cy="184381"/>
          </a:xfrm>
        </p:grpSpPr>
        <p:pic>
          <p:nvPicPr>
            <p:cNvPr id="37" name="Object 36"/>
            <p:cNvPicPr>
              <a:picLocks noChangeAspect="1"/>
            </p:cNvPicPr>
            <p:nvPr/>
          </p:nvPicPr>
          <p:blipFill>
            <a:blip r:embed="rId3" cstate="print"/>
            <a:stretch>
              <a:fillRect/>
            </a:stretch>
          </p:blipFill>
          <p:spPr>
            <a:xfrm>
              <a:off x="4597708" y="3618595"/>
              <a:ext cx="4114286" cy="184381"/>
            </a:xfrm>
            <a:prstGeom prst="rect">
              <a:avLst/>
            </a:prstGeom>
          </p:spPr>
        </p:pic>
      </p:grpSp>
      <p:sp>
        <p:nvSpPr>
          <p:cNvPr id="39" name="Object 39"/>
          <p:cNvSpPr txBox="1"/>
          <p:nvPr/>
        </p:nvSpPr>
        <p:spPr>
          <a:xfrm>
            <a:off x="7866660" y="2237603"/>
            <a:ext cx="2554679" cy="584430"/>
          </a:xfrm>
          <a:prstGeom prst="rect">
            <a:avLst/>
          </a:prstGeom>
          <a:noFill/>
        </p:spPr>
        <p:txBody>
          <a:bodyPr wrap="square" rtlCol="0"/>
          <a:lstStyle/>
          <a:p>
            <a:pPr algn="ctr"/>
            <a:r>
              <a:rPr lang="ko-KR" altLang="en-US" sz="2800" kern="0" spc="-100" dirty="0">
                <a:solidFill>
                  <a:srgbClr val="2D7533"/>
                </a:solidFill>
                <a:latin typeface="빙그레체" panose="02030803000000000000" pitchFamily="18" charset="-127"/>
                <a:ea typeface="빙그레체" panose="02030803000000000000" pitchFamily="18" charset="-127"/>
                <a:cs typeface="Jalnan OTF" pitchFamily="34" charset="0"/>
              </a:rPr>
              <a:t>차주 예정</a:t>
            </a:r>
            <a:endParaRPr lang="en-US" dirty="0">
              <a:latin typeface="빙그레체" panose="02030803000000000000" pitchFamily="18" charset="-127"/>
              <a:ea typeface="빙그레체" panose="02030803000000000000" pitchFamily="18" charset="-127"/>
            </a:endParaRPr>
          </a:p>
        </p:txBody>
      </p:sp>
      <p:sp>
        <p:nvSpPr>
          <p:cNvPr id="59" name="TextBox 58">
            <a:extLst>
              <a:ext uri="{FF2B5EF4-FFF2-40B4-BE49-F238E27FC236}">
                <a16:creationId xmlns:a16="http://schemas.microsoft.com/office/drawing/2014/main" id="{4D936D2B-EE85-4BCA-BDC6-38A84A7EC55F}"/>
              </a:ext>
            </a:extLst>
          </p:cNvPr>
          <p:cNvSpPr txBox="1"/>
          <p:nvPr/>
        </p:nvSpPr>
        <p:spPr>
          <a:xfrm>
            <a:off x="381000" y="342900"/>
            <a:ext cx="5105400" cy="646331"/>
          </a:xfrm>
          <a:prstGeom prst="rect">
            <a:avLst/>
          </a:prstGeom>
          <a:noFill/>
        </p:spPr>
        <p:txBody>
          <a:bodyPr wrap="square" rtlCol="0">
            <a:spAutoFit/>
          </a:bodyPr>
          <a:lstStyle/>
          <a:p>
            <a:r>
              <a:rPr lang="en-US" altLang="ko-KR" sz="3600" dirty="0">
                <a:solidFill>
                  <a:srgbClr val="3F9E47"/>
                </a:solidFill>
                <a:latin typeface="빙그레체" panose="02030803000000000000" pitchFamily="18" charset="-127"/>
                <a:ea typeface="빙그레체" panose="02030803000000000000" pitchFamily="18" charset="-127"/>
              </a:rPr>
              <a:t>4. </a:t>
            </a:r>
            <a:r>
              <a:rPr lang="ko-KR" altLang="en-US" sz="3600" dirty="0">
                <a:solidFill>
                  <a:srgbClr val="3F9E47"/>
                </a:solidFill>
                <a:latin typeface="빙그레체" panose="02030803000000000000" pitchFamily="18" charset="-127"/>
                <a:ea typeface="빙그레체" panose="02030803000000000000" pitchFamily="18" charset="-127"/>
              </a:rPr>
              <a:t>차주 진행예정 사항</a:t>
            </a:r>
          </a:p>
        </p:txBody>
      </p:sp>
      <p:sp>
        <p:nvSpPr>
          <p:cNvPr id="2" name="TextBox 1">
            <a:extLst>
              <a:ext uri="{FF2B5EF4-FFF2-40B4-BE49-F238E27FC236}">
                <a16:creationId xmlns:a16="http://schemas.microsoft.com/office/drawing/2014/main" id="{4FD9B463-A500-4EA4-A526-A09B6FDAC6B5}"/>
              </a:ext>
            </a:extLst>
          </p:cNvPr>
          <p:cNvSpPr txBox="1"/>
          <p:nvPr/>
        </p:nvSpPr>
        <p:spPr>
          <a:xfrm>
            <a:off x="10431631" y="5131222"/>
            <a:ext cx="3185863" cy="830997"/>
          </a:xfrm>
          <a:prstGeom prst="rect">
            <a:avLst/>
          </a:prstGeom>
          <a:noFill/>
        </p:spPr>
        <p:txBody>
          <a:bodyPr wrap="square" rtlCol="0">
            <a:spAutoFit/>
          </a:bodyPr>
          <a:lstStyle/>
          <a:p>
            <a:r>
              <a:rPr lang="en-US" altLang="ko-KR" sz="2400" dirty="0">
                <a:latin typeface="빙그레체" panose="02030803000000000000" pitchFamily="18" charset="-127"/>
                <a:ea typeface="빙그레체" panose="02030803000000000000" pitchFamily="18" charset="-127"/>
              </a:rPr>
              <a:t>Cloudera manager </a:t>
            </a:r>
            <a:r>
              <a:rPr lang="ko-KR" altLang="en-US" sz="2400" dirty="0">
                <a:latin typeface="빙그레체" panose="02030803000000000000" pitchFamily="18" charset="-127"/>
                <a:ea typeface="빙그레체" panose="02030803000000000000" pitchFamily="18" charset="-127"/>
              </a:rPr>
              <a:t>활용방안 구상</a:t>
            </a:r>
          </a:p>
        </p:txBody>
      </p:sp>
      <p:sp>
        <p:nvSpPr>
          <p:cNvPr id="61" name="TextBox 60">
            <a:extLst>
              <a:ext uri="{FF2B5EF4-FFF2-40B4-BE49-F238E27FC236}">
                <a16:creationId xmlns:a16="http://schemas.microsoft.com/office/drawing/2014/main" id="{587020AC-1D2E-46FA-80C9-A90FF587C368}"/>
              </a:ext>
            </a:extLst>
          </p:cNvPr>
          <p:cNvSpPr txBox="1"/>
          <p:nvPr/>
        </p:nvSpPr>
        <p:spPr>
          <a:xfrm>
            <a:off x="10431631" y="6224858"/>
            <a:ext cx="3578586" cy="830997"/>
          </a:xfrm>
          <a:prstGeom prst="rect">
            <a:avLst/>
          </a:prstGeom>
          <a:noFill/>
        </p:spPr>
        <p:txBody>
          <a:bodyPr wrap="square" rtlCol="0">
            <a:spAutoFit/>
          </a:bodyPr>
          <a:lstStyle/>
          <a:p>
            <a:r>
              <a:rPr lang="en-US" altLang="ko-KR" sz="2400" dirty="0">
                <a:latin typeface="빙그레체" panose="02030803000000000000" pitchFamily="18" charset="-127"/>
                <a:ea typeface="빙그레체" panose="02030803000000000000" pitchFamily="18" charset="-127"/>
              </a:rPr>
              <a:t>Hadoop, Spark, </a:t>
            </a:r>
            <a:r>
              <a:rPr lang="en-US" altLang="ko-KR" sz="2400" dirty="0" err="1">
                <a:latin typeface="빙그레체" panose="02030803000000000000" pitchFamily="18" charset="-127"/>
                <a:ea typeface="빙그레체" panose="02030803000000000000" pitchFamily="18" charset="-127"/>
              </a:rPr>
              <a:t>kafka</a:t>
            </a:r>
            <a:endParaRPr lang="en-US" altLang="ko-KR" sz="2400" dirty="0">
              <a:latin typeface="빙그레체" panose="02030803000000000000" pitchFamily="18" charset="-127"/>
              <a:ea typeface="빙그레체" panose="02030803000000000000" pitchFamily="18" charset="-127"/>
            </a:endParaRPr>
          </a:p>
          <a:p>
            <a:r>
              <a:rPr lang="ko-KR" altLang="en-US" sz="2400" dirty="0">
                <a:latin typeface="빙그레체" panose="02030803000000000000" pitchFamily="18" charset="-127"/>
                <a:ea typeface="빙그레체" panose="02030803000000000000" pitchFamily="18" charset="-127"/>
              </a:rPr>
              <a:t>설치 및 활용 방안 논의</a:t>
            </a:r>
          </a:p>
        </p:txBody>
      </p:sp>
      <p:sp>
        <p:nvSpPr>
          <p:cNvPr id="62" name="TextBox 61">
            <a:extLst>
              <a:ext uri="{FF2B5EF4-FFF2-40B4-BE49-F238E27FC236}">
                <a16:creationId xmlns:a16="http://schemas.microsoft.com/office/drawing/2014/main" id="{B02A0AC7-A5AC-4FD9-97A6-8647FD0E5388}"/>
              </a:ext>
            </a:extLst>
          </p:cNvPr>
          <p:cNvSpPr txBox="1"/>
          <p:nvPr/>
        </p:nvSpPr>
        <p:spPr>
          <a:xfrm>
            <a:off x="10431631" y="7331146"/>
            <a:ext cx="2134982" cy="461665"/>
          </a:xfrm>
          <a:prstGeom prst="rect">
            <a:avLst/>
          </a:prstGeom>
          <a:noFill/>
        </p:spPr>
        <p:txBody>
          <a:bodyPr wrap="square" rtlCol="0">
            <a:spAutoFit/>
          </a:bodyPr>
          <a:lstStyle/>
          <a:p>
            <a:r>
              <a:rPr lang="ko-KR" altLang="en-US" sz="2400" dirty="0">
                <a:latin typeface="빙그레체" panose="02030803000000000000" pitchFamily="18" charset="-127"/>
                <a:ea typeface="빙그레체" panose="02030803000000000000" pitchFamily="18" charset="-127"/>
              </a:rPr>
              <a:t>데이터 </a:t>
            </a:r>
            <a:r>
              <a:rPr lang="ko-KR" altLang="en-US" sz="2400" dirty="0" err="1">
                <a:latin typeface="빙그레체" panose="02030803000000000000" pitchFamily="18" charset="-127"/>
                <a:ea typeface="빙그레체" panose="02030803000000000000" pitchFamily="18" charset="-127"/>
              </a:rPr>
              <a:t>전처리</a:t>
            </a:r>
            <a:endParaRPr lang="ko-KR" altLang="en-US" sz="2400" dirty="0">
              <a:latin typeface="빙그레체" panose="02030803000000000000" pitchFamily="18" charset="-127"/>
              <a:ea typeface="빙그레체" panose="02030803000000000000" pitchFamily="18" charset="-127"/>
            </a:endParaRPr>
          </a:p>
        </p:txBody>
      </p:sp>
      <p:sp>
        <p:nvSpPr>
          <p:cNvPr id="4" name="TextBox 3">
            <a:extLst>
              <a:ext uri="{FF2B5EF4-FFF2-40B4-BE49-F238E27FC236}">
                <a16:creationId xmlns:a16="http://schemas.microsoft.com/office/drawing/2014/main" id="{E5DCAC53-7B16-4D5D-9308-FBC01A04A95A}"/>
              </a:ext>
            </a:extLst>
          </p:cNvPr>
          <p:cNvSpPr txBox="1"/>
          <p:nvPr/>
        </p:nvSpPr>
        <p:spPr>
          <a:xfrm>
            <a:off x="10421339" y="3475550"/>
            <a:ext cx="3848100" cy="646331"/>
          </a:xfrm>
          <a:prstGeom prst="rect">
            <a:avLst/>
          </a:prstGeom>
          <a:noFill/>
        </p:spPr>
        <p:txBody>
          <a:bodyPr wrap="square" rtlCol="0">
            <a:spAutoFit/>
          </a:bodyPr>
          <a:lstStyle/>
          <a:p>
            <a:pPr algn="ctr"/>
            <a:r>
              <a:rPr lang="en-US" altLang="ko-KR" sz="3600" dirty="0">
                <a:solidFill>
                  <a:srgbClr val="2D7533"/>
                </a:solidFill>
                <a:latin typeface="빙그레체" panose="02030803000000000000" pitchFamily="18" charset="-127"/>
                <a:ea typeface="빙그레체" panose="02030803000000000000" pitchFamily="18" charset="-127"/>
              </a:rPr>
              <a:t>DE</a:t>
            </a:r>
            <a:r>
              <a:rPr lang="ko-KR" altLang="en-US" sz="3600" dirty="0">
                <a:solidFill>
                  <a:srgbClr val="2D7533"/>
                </a:solidFill>
                <a:latin typeface="빙그레체" panose="02030803000000000000" pitchFamily="18" charset="-127"/>
                <a:ea typeface="빙그레체" panose="02030803000000000000" pitchFamily="18" charset="-127"/>
              </a:rPr>
              <a:t> </a:t>
            </a:r>
            <a:r>
              <a:rPr lang="en-US" altLang="ko-KR" sz="3600" dirty="0">
                <a:solidFill>
                  <a:srgbClr val="2D7533"/>
                </a:solidFill>
                <a:latin typeface="빙그레체" panose="02030803000000000000" pitchFamily="18" charset="-127"/>
                <a:ea typeface="빙그레체" panose="02030803000000000000" pitchFamily="18" charset="-127"/>
              </a:rPr>
              <a:t>part</a:t>
            </a:r>
            <a:endParaRPr lang="ko-KR" altLang="en-US" sz="3600" dirty="0">
              <a:solidFill>
                <a:srgbClr val="2D7533"/>
              </a:solidFill>
              <a:latin typeface="빙그레체" panose="02030803000000000000" pitchFamily="18" charset="-127"/>
              <a:ea typeface="빙그레체" panose="02030803000000000000" pitchFamily="18" charset="-127"/>
            </a:endParaRPr>
          </a:p>
        </p:txBody>
      </p:sp>
      <p:sp>
        <p:nvSpPr>
          <p:cNvPr id="78" name="TextBox 77">
            <a:extLst>
              <a:ext uri="{FF2B5EF4-FFF2-40B4-BE49-F238E27FC236}">
                <a16:creationId xmlns:a16="http://schemas.microsoft.com/office/drawing/2014/main" id="{0222CE3D-EDCF-4C3F-B553-D1275F335CFC}"/>
              </a:ext>
            </a:extLst>
          </p:cNvPr>
          <p:cNvSpPr txBox="1"/>
          <p:nvPr/>
        </p:nvSpPr>
        <p:spPr>
          <a:xfrm>
            <a:off x="3799342" y="4757689"/>
            <a:ext cx="4571520" cy="830997"/>
          </a:xfrm>
          <a:prstGeom prst="rect">
            <a:avLst/>
          </a:prstGeom>
          <a:noFill/>
        </p:spPr>
        <p:txBody>
          <a:bodyPr wrap="square" rtlCol="0">
            <a:spAutoFit/>
          </a:bodyPr>
          <a:lstStyle/>
          <a:p>
            <a:r>
              <a:rPr lang="ko-KR" altLang="en-US" sz="2400" dirty="0" err="1">
                <a:latin typeface="빙그레체" panose="02030803000000000000" pitchFamily="18" charset="-127"/>
                <a:ea typeface="빙그레체" panose="02030803000000000000" pitchFamily="18" charset="-127"/>
              </a:rPr>
              <a:t>수소차</a:t>
            </a:r>
            <a:r>
              <a:rPr lang="ko-KR" altLang="en-US" sz="2400" dirty="0">
                <a:latin typeface="빙그레체" panose="02030803000000000000" pitchFamily="18" charset="-127"/>
                <a:ea typeface="빙그레체" panose="02030803000000000000" pitchFamily="18" charset="-127"/>
              </a:rPr>
              <a:t> 등록 현황 기준</a:t>
            </a:r>
            <a:endParaRPr lang="en-US" altLang="ko-KR" sz="2400" dirty="0">
              <a:latin typeface="빙그레체" panose="02030803000000000000" pitchFamily="18" charset="-127"/>
              <a:ea typeface="빙그레체" panose="02030803000000000000" pitchFamily="18" charset="-127"/>
            </a:endParaRPr>
          </a:p>
          <a:p>
            <a:r>
              <a:rPr lang="en-US" altLang="ko-KR" sz="2400" dirty="0">
                <a:latin typeface="빙그레체" panose="02030803000000000000" pitchFamily="18" charset="-127"/>
                <a:ea typeface="빙그레체" panose="02030803000000000000" pitchFamily="18" charset="-127"/>
              </a:rPr>
              <a:t>K-medoids clustering </a:t>
            </a:r>
            <a:r>
              <a:rPr lang="ko-KR" altLang="en-US" sz="2400" dirty="0">
                <a:latin typeface="빙그레체" panose="02030803000000000000" pitchFamily="18" charset="-127"/>
                <a:ea typeface="빙그레체" panose="02030803000000000000" pitchFamily="18" charset="-127"/>
              </a:rPr>
              <a:t>수행</a:t>
            </a:r>
          </a:p>
        </p:txBody>
      </p:sp>
      <p:sp>
        <p:nvSpPr>
          <p:cNvPr id="79" name="TextBox 78">
            <a:extLst>
              <a:ext uri="{FF2B5EF4-FFF2-40B4-BE49-F238E27FC236}">
                <a16:creationId xmlns:a16="http://schemas.microsoft.com/office/drawing/2014/main" id="{FA0DB349-EC43-4821-8C88-079C768BED71}"/>
              </a:ext>
            </a:extLst>
          </p:cNvPr>
          <p:cNvSpPr txBox="1"/>
          <p:nvPr/>
        </p:nvSpPr>
        <p:spPr>
          <a:xfrm>
            <a:off x="3799342" y="5852391"/>
            <a:ext cx="4668261" cy="830997"/>
          </a:xfrm>
          <a:prstGeom prst="rect">
            <a:avLst/>
          </a:prstGeom>
          <a:noFill/>
        </p:spPr>
        <p:txBody>
          <a:bodyPr wrap="square" rtlCol="0">
            <a:spAutoFit/>
          </a:bodyPr>
          <a:lstStyle/>
          <a:p>
            <a:r>
              <a:rPr lang="ko-KR" altLang="en-US" sz="2400" dirty="0">
                <a:latin typeface="빙그레체" panose="02030803000000000000" pitchFamily="18" charset="-127"/>
                <a:ea typeface="빙그레체" panose="02030803000000000000" pitchFamily="18" charset="-127"/>
              </a:rPr>
              <a:t>기존의 수소충전소 위치를 제외한 </a:t>
            </a:r>
            <a:r>
              <a:rPr lang="en-US" altLang="ko-KR" sz="2400" dirty="0">
                <a:latin typeface="빙그레체" panose="02030803000000000000" pitchFamily="18" charset="-127"/>
                <a:ea typeface="빙그레체" panose="02030803000000000000" pitchFamily="18" charset="-127"/>
              </a:rPr>
              <a:t>K-medoids</a:t>
            </a:r>
            <a:r>
              <a:rPr lang="ko-KR" altLang="en-US" sz="2400" dirty="0">
                <a:latin typeface="빙그레체" panose="02030803000000000000" pitchFamily="18" charset="-127"/>
                <a:ea typeface="빙그레체" panose="02030803000000000000" pitchFamily="18" charset="-127"/>
              </a:rPr>
              <a:t> </a:t>
            </a:r>
            <a:r>
              <a:rPr lang="en-US" altLang="ko-KR" sz="2400" dirty="0">
                <a:latin typeface="빙그레체" panose="02030803000000000000" pitchFamily="18" charset="-127"/>
                <a:ea typeface="빙그레체" panose="02030803000000000000" pitchFamily="18" charset="-127"/>
              </a:rPr>
              <a:t>clustering</a:t>
            </a:r>
            <a:r>
              <a:rPr lang="ko-KR" altLang="en-US" sz="2400" dirty="0">
                <a:latin typeface="빙그레체" panose="02030803000000000000" pitchFamily="18" charset="-127"/>
                <a:ea typeface="빙그레체" panose="02030803000000000000" pitchFamily="18" charset="-127"/>
              </a:rPr>
              <a:t> 수행</a:t>
            </a:r>
          </a:p>
        </p:txBody>
      </p:sp>
      <p:sp>
        <p:nvSpPr>
          <p:cNvPr id="80" name="TextBox 79">
            <a:extLst>
              <a:ext uri="{FF2B5EF4-FFF2-40B4-BE49-F238E27FC236}">
                <a16:creationId xmlns:a16="http://schemas.microsoft.com/office/drawing/2014/main" id="{2303676E-5217-4FD5-8EE7-4396997277CA}"/>
              </a:ext>
            </a:extLst>
          </p:cNvPr>
          <p:cNvSpPr txBox="1"/>
          <p:nvPr/>
        </p:nvSpPr>
        <p:spPr>
          <a:xfrm>
            <a:off x="3799341" y="6958679"/>
            <a:ext cx="4668261" cy="461665"/>
          </a:xfrm>
          <a:prstGeom prst="rect">
            <a:avLst/>
          </a:prstGeom>
          <a:noFill/>
        </p:spPr>
        <p:txBody>
          <a:bodyPr wrap="square" rtlCol="0">
            <a:spAutoFit/>
          </a:bodyPr>
          <a:lstStyle/>
          <a:p>
            <a:r>
              <a:rPr lang="en-US" altLang="ko-KR" sz="2400" dirty="0">
                <a:latin typeface="빙그레체" panose="02030803000000000000" pitchFamily="18" charset="-127"/>
                <a:ea typeface="빙그레체" panose="02030803000000000000" pitchFamily="18" charset="-127"/>
              </a:rPr>
              <a:t>MCLP </a:t>
            </a:r>
            <a:r>
              <a:rPr lang="ko-KR" altLang="en-US" sz="2400" dirty="0">
                <a:latin typeface="빙그레체" panose="02030803000000000000" pitchFamily="18" charset="-127"/>
                <a:ea typeface="빙그레체" panose="02030803000000000000" pitchFamily="18" charset="-127"/>
              </a:rPr>
              <a:t>방법론 학습 및 코드 작성</a:t>
            </a:r>
          </a:p>
        </p:txBody>
      </p:sp>
      <p:sp>
        <p:nvSpPr>
          <p:cNvPr id="81" name="TextBox 80">
            <a:extLst>
              <a:ext uri="{FF2B5EF4-FFF2-40B4-BE49-F238E27FC236}">
                <a16:creationId xmlns:a16="http://schemas.microsoft.com/office/drawing/2014/main" id="{462462DD-D239-4459-9606-C6A76D0E3AD2}"/>
              </a:ext>
            </a:extLst>
          </p:cNvPr>
          <p:cNvSpPr txBox="1"/>
          <p:nvPr/>
        </p:nvSpPr>
        <p:spPr>
          <a:xfrm>
            <a:off x="4300352" y="3405080"/>
            <a:ext cx="3848100" cy="646331"/>
          </a:xfrm>
          <a:prstGeom prst="rect">
            <a:avLst/>
          </a:prstGeom>
          <a:noFill/>
        </p:spPr>
        <p:txBody>
          <a:bodyPr wrap="square" rtlCol="0">
            <a:spAutoFit/>
          </a:bodyPr>
          <a:lstStyle/>
          <a:p>
            <a:pPr algn="ctr"/>
            <a:r>
              <a:rPr lang="en-US" altLang="ko-KR" sz="3600" dirty="0">
                <a:solidFill>
                  <a:srgbClr val="2D7533"/>
                </a:solidFill>
                <a:latin typeface="빙그레체" panose="02030803000000000000" pitchFamily="18" charset="-127"/>
                <a:ea typeface="빙그레체" panose="02030803000000000000" pitchFamily="18" charset="-127"/>
              </a:rPr>
              <a:t>DS</a:t>
            </a:r>
            <a:r>
              <a:rPr lang="ko-KR" altLang="en-US" sz="3600" dirty="0">
                <a:solidFill>
                  <a:srgbClr val="2D7533"/>
                </a:solidFill>
                <a:latin typeface="빙그레체" panose="02030803000000000000" pitchFamily="18" charset="-127"/>
                <a:ea typeface="빙그레체" panose="02030803000000000000" pitchFamily="18" charset="-127"/>
              </a:rPr>
              <a:t> </a:t>
            </a:r>
            <a:r>
              <a:rPr lang="en-US" altLang="ko-KR" sz="3600" dirty="0">
                <a:solidFill>
                  <a:srgbClr val="2D7533"/>
                </a:solidFill>
                <a:latin typeface="빙그레체" panose="02030803000000000000" pitchFamily="18" charset="-127"/>
                <a:ea typeface="빙그레체" panose="02030803000000000000" pitchFamily="18" charset="-127"/>
              </a:rPr>
              <a:t>part</a:t>
            </a:r>
            <a:endParaRPr lang="ko-KR" altLang="en-US" sz="3600" dirty="0">
              <a:solidFill>
                <a:srgbClr val="2D7533"/>
              </a:solidFill>
              <a:latin typeface="빙그레체" panose="02030803000000000000" pitchFamily="18" charset="-127"/>
              <a:ea typeface="빙그레체" panose="02030803000000000000" pitchFamily="18" charset="-127"/>
            </a:endParaRPr>
          </a:p>
        </p:txBody>
      </p:sp>
      <p:sp>
        <p:nvSpPr>
          <p:cNvPr id="82" name="TextBox 81">
            <a:extLst>
              <a:ext uri="{FF2B5EF4-FFF2-40B4-BE49-F238E27FC236}">
                <a16:creationId xmlns:a16="http://schemas.microsoft.com/office/drawing/2014/main" id="{D98DF27D-2FFB-41B5-A968-1CDEF3A8AEBB}"/>
              </a:ext>
            </a:extLst>
          </p:cNvPr>
          <p:cNvSpPr txBox="1"/>
          <p:nvPr/>
        </p:nvSpPr>
        <p:spPr>
          <a:xfrm>
            <a:off x="3799341" y="7751555"/>
            <a:ext cx="5164729" cy="461665"/>
          </a:xfrm>
          <a:prstGeom prst="rect">
            <a:avLst/>
          </a:prstGeom>
          <a:noFill/>
        </p:spPr>
        <p:txBody>
          <a:bodyPr wrap="square" rtlCol="0">
            <a:spAutoFit/>
          </a:bodyPr>
          <a:lstStyle/>
          <a:p>
            <a:r>
              <a:rPr lang="ko-KR" altLang="en-US" sz="2400">
                <a:latin typeface="빙그레체" panose="02030803000000000000" pitchFamily="18" charset="-127"/>
                <a:ea typeface="빙그레체" panose="02030803000000000000" pitchFamily="18" charset="-127"/>
              </a:rPr>
              <a:t>서울시 경계선이 추가된 지도 시각화</a:t>
            </a:r>
            <a:endParaRPr lang="ko-KR" altLang="en-US" sz="2400" dirty="0">
              <a:latin typeface="빙그레체" panose="02030803000000000000" pitchFamily="18" charset="-127"/>
              <a:ea typeface="빙그레체" panose="02030803000000000000" pitchFamily="18" charset="-127"/>
            </a:endParaRPr>
          </a:p>
        </p:txBody>
      </p:sp>
      <p:sp>
        <p:nvSpPr>
          <p:cNvPr id="83" name="사각형: 둥근 모서리 82">
            <a:extLst>
              <a:ext uri="{FF2B5EF4-FFF2-40B4-BE49-F238E27FC236}">
                <a16:creationId xmlns:a16="http://schemas.microsoft.com/office/drawing/2014/main" id="{B67F4BF0-9317-4847-89F3-0103B2666BFE}"/>
              </a:ext>
            </a:extLst>
          </p:cNvPr>
          <p:cNvSpPr/>
          <p:nvPr/>
        </p:nvSpPr>
        <p:spPr>
          <a:xfrm>
            <a:off x="3484736" y="4421254"/>
            <a:ext cx="5479333" cy="4364055"/>
          </a:xfrm>
          <a:prstGeom prst="roundRect">
            <a:avLst/>
          </a:prstGeom>
          <a:noFill/>
          <a:ln w="57150">
            <a:solidFill>
              <a:srgbClr val="2D75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사각형: 둥근 모서리 19">
            <a:extLst>
              <a:ext uri="{FF2B5EF4-FFF2-40B4-BE49-F238E27FC236}">
                <a16:creationId xmlns:a16="http://schemas.microsoft.com/office/drawing/2014/main" id="{93202EB0-DF15-45A5-A788-EA29AC6C40C7}"/>
              </a:ext>
            </a:extLst>
          </p:cNvPr>
          <p:cNvSpPr/>
          <p:nvPr/>
        </p:nvSpPr>
        <p:spPr>
          <a:xfrm>
            <a:off x="9605723" y="4458328"/>
            <a:ext cx="5479333" cy="4364055"/>
          </a:xfrm>
          <a:prstGeom prst="roundRect">
            <a:avLst/>
          </a:prstGeom>
          <a:noFill/>
          <a:ln w="57150">
            <a:solidFill>
              <a:srgbClr val="2D75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30480" y="-136843"/>
            <a:ext cx="18476190" cy="10495238"/>
            <a:chOff x="-95238" y="-95238"/>
            <a:chExt cx="18476190" cy="10495238"/>
          </a:xfrm>
        </p:grpSpPr>
        <p:pic>
          <p:nvPicPr>
            <p:cNvPr id="3" name="Object 2"/>
            <p:cNvPicPr>
              <a:picLocks noChangeAspect="1"/>
            </p:cNvPicPr>
            <p:nvPr/>
          </p:nvPicPr>
          <p:blipFill>
            <a:blip r:embed="rId2" cstate="print"/>
            <a:stretch>
              <a:fillRect/>
            </a:stretch>
          </p:blipFill>
          <p:spPr>
            <a:xfrm>
              <a:off x="-95238" y="-95238"/>
              <a:ext cx="18476190" cy="10495238"/>
            </a:xfrm>
            <a:prstGeom prst="rect">
              <a:avLst/>
            </a:prstGeom>
          </p:spPr>
        </p:pic>
      </p:grpSp>
      <p:sp>
        <p:nvSpPr>
          <p:cNvPr id="2" name="TextBox 1">
            <a:extLst>
              <a:ext uri="{FF2B5EF4-FFF2-40B4-BE49-F238E27FC236}">
                <a16:creationId xmlns:a16="http://schemas.microsoft.com/office/drawing/2014/main" id="{FF1CCC82-CAA7-48E7-A1AC-18656F175C57}"/>
              </a:ext>
            </a:extLst>
          </p:cNvPr>
          <p:cNvSpPr txBox="1"/>
          <p:nvPr/>
        </p:nvSpPr>
        <p:spPr>
          <a:xfrm>
            <a:off x="381000" y="342900"/>
            <a:ext cx="3657600" cy="523220"/>
          </a:xfrm>
          <a:prstGeom prst="rect">
            <a:avLst/>
          </a:prstGeom>
          <a:noFill/>
        </p:spPr>
        <p:txBody>
          <a:bodyPr wrap="square" rtlCol="0">
            <a:spAutoFit/>
          </a:bodyPr>
          <a:lstStyle/>
          <a:p>
            <a:r>
              <a:rPr lang="ko-KR" altLang="en-US" sz="2800" dirty="0">
                <a:solidFill>
                  <a:srgbClr val="3F9E47"/>
                </a:solidFill>
                <a:latin typeface="빙그레체" panose="02030803000000000000" pitchFamily="18" charset="-127"/>
                <a:ea typeface="빙그레체" panose="02030803000000000000" pitchFamily="18" charset="-127"/>
              </a:rPr>
              <a:t>데이터</a:t>
            </a:r>
            <a:r>
              <a:rPr lang="en-US" altLang="ko-KR" sz="2800" dirty="0">
                <a:solidFill>
                  <a:srgbClr val="3F9E47"/>
                </a:solidFill>
                <a:latin typeface="빙그레체" panose="02030803000000000000" pitchFamily="18" charset="-127"/>
                <a:ea typeface="빙그레체" panose="02030803000000000000" pitchFamily="18" charset="-127"/>
              </a:rPr>
              <a:t> list</a:t>
            </a:r>
            <a:endParaRPr lang="ko-KR" altLang="en-US" sz="2800" dirty="0">
              <a:solidFill>
                <a:srgbClr val="3F9E47"/>
              </a:solidFill>
              <a:latin typeface="빙그레체" panose="02030803000000000000" pitchFamily="18" charset="-127"/>
              <a:ea typeface="빙그레체" panose="02030803000000000000" pitchFamily="18" charset="-127"/>
            </a:endParaRP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14" name="TextBox 13">
            <a:extLst>
              <a:ext uri="{FF2B5EF4-FFF2-40B4-BE49-F238E27FC236}">
                <a16:creationId xmlns:a16="http://schemas.microsoft.com/office/drawing/2014/main" id="{D46666E3-CEE5-4050-A85F-E71589B0596A}"/>
              </a:ext>
            </a:extLst>
          </p:cNvPr>
          <p:cNvSpPr txBox="1"/>
          <p:nvPr/>
        </p:nvSpPr>
        <p:spPr>
          <a:xfrm>
            <a:off x="990600" y="2705100"/>
            <a:ext cx="8001000" cy="5189113"/>
          </a:xfrm>
          <a:prstGeom prst="rect">
            <a:avLst/>
          </a:prstGeom>
          <a:noFill/>
        </p:spPr>
        <p:txBody>
          <a:bodyPr wrap="square" rtlCol="0">
            <a:spAutoFit/>
          </a:bodyPr>
          <a:lstStyle/>
          <a:p>
            <a:pPr marL="342900" indent="-342900">
              <a:buFont typeface="+mj-lt"/>
              <a:buAutoNum type="arabicPeriod"/>
            </a:pPr>
            <a:r>
              <a:rPr lang="ko-KR" altLang="en-US" dirty="0">
                <a:latin typeface="나눔스퀘어 ExtraBold" panose="020B0600000101010101" pitchFamily="50" charset="-127"/>
                <a:ea typeface="빙그레체" panose="02030803000000000000"/>
              </a:rPr>
              <a:t>서울시 데이터</a:t>
            </a:r>
          </a:p>
          <a:p>
            <a:pPr marL="540000" lvl="1" indent="-285750">
              <a:lnSpc>
                <a:spcPct val="120000"/>
              </a:lnSpc>
              <a:buFont typeface="나눔스퀘어 ExtraBold" panose="020B0600000101010101" pitchFamily="50" charset="-127"/>
              <a:buChar char="‐"/>
            </a:pPr>
            <a:r>
              <a:rPr lang="ko-KR" altLang="en-US" dirty="0">
                <a:latin typeface="나눔스퀘어 ExtraBold" panose="020B0600000101010101" pitchFamily="50" charset="-127"/>
                <a:ea typeface="빙그레체" panose="02030803000000000000"/>
              </a:rPr>
              <a:t>서울시 </a:t>
            </a:r>
            <a:r>
              <a:rPr lang="ko-KR" altLang="en-US" dirty="0" err="1">
                <a:latin typeface="나눔스퀘어 ExtraBold" panose="020B0600000101010101" pitchFamily="50" charset="-127"/>
                <a:ea typeface="빙그레체" panose="02030803000000000000"/>
              </a:rPr>
              <a:t>차종별</a:t>
            </a:r>
            <a:r>
              <a:rPr lang="en-US" altLang="ko-KR" dirty="0">
                <a:latin typeface="나눔스퀘어 ExtraBold" panose="020B0600000101010101" pitchFamily="50" charset="-127"/>
                <a:ea typeface="빙그레체" panose="02030803000000000000"/>
              </a:rPr>
              <a:t>.</a:t>
            </a:r>
            <a:r>
              <a:rPr lang="ko-KR" altLang="en-US" dirty="0">
                <a:latin typeface="나눔스퀘어 ExtraBold" panose="020B0600000101010101" pitchFamily="50" charset="-127"/>
                <a:ea typeface="빙그레체" panose="02030803000000000000"/>
              </a:rPr>
              <a:t>규모별 자동차등록현황 통계</a:t>
            </a:r>
          </a:p>
          <a:p>
            <a:pPr marL="540000" lvl="1" indent="-285750">
              <a:lnSpc>
                <a:spcPct val="120000"/>
              </a:lnSpc>
              <a:buFont typeface="나눔스퀘어 ExtraBold" panose="020B0600000101010101" pitchFamily="50" charset="-127"/>
              <a:buChar char="‐"/>
            </a:pPr>
            <a:r>
              <a:rPr lang="ko-KR" altLang="en-US" dirty="0">
                <a:latin typeface="나눔스퀘어 ExtraBold" panose="020B0600000101010101" pitchFamily="50" charset="-127"/>
                <a:ea typeface="빙그레체" panose="02030803000000000000"/>
              </a:rPr>
              <a:t>서울시 자동차등록현황</a:t>
            </a:r>
            <a:r>
              <a:rPr lang="en-US" altLang="ko-KR" dirty="0">
                <a:latin typeface="나눔스퀘어 ExtraBold" panose="020B0600000101010101" pitchFamily="50" charset="-127"/>
                <a:ea typeface="빙그레체" panose="02030803000000000000"/>
              </a:rPr>
              <a:t>(</a:t>
            </a:r>
            <a:r>
              <a:rPr lang="ko-KR" altLang="en-US" dirty="0">
                <a:latin typeface="나눔스퀘어 ExtraBold" panose="020B0600000101010101" pitchFamily="50" charset="-127"/>
                <a:ea typeface="빙그레체" panose="02030803000000000000"/>
              </a:rPr>
              <a:t>성별</a:t>
            </a:r>
            <a:r>
              <a:rPr lang="en-US" altLang="ko-KR" dirty="0">
                <a:latin typeface="나눔스퀘어 ExtraBold" panose="020B0600000101010101" pitchFamily="50" charset="-127"/>
                <a:ea typeface="빙그레체" panose="02030803000000000000"/>
              </a:rPr>
              <a:t>/</a:t>
            </a:r>
            <a:r>
              <a:rPr lang="ko-KR" altLang="en-US" dirty="0">
                <a:latin typeface="나눔스퀘어 ExtraBold" panose="020B0600000101010101" pitchFamily="50" charset="-127"/>
                <a:ea typeface="빙그레체" panose="02030803000000000000"/>
              </a:rPr>
              <a:t>연령별</a:t>
            </a:r>
            <a:r>
              <a:rPr lang="en-US" altLang="ko-KR" dirty="0">
                <a:latin typeface="나눔스퀘어 ExtraBold" panose="020B0600000101010101" pitchFamily="50" charset="-127"/>
                <a:ea typeface="빙그레체" panose="02030803000000000000"/>
              </a:rPr>
              <a:t>) </a:t>
            </a:r>
            <a:r>
              <a:rPr lang="ko-KR" altLang="en-US" dirty="0">
                <a:latin typeface="나눔스퀘어 ExtraBold" panose="020B0600000101010101" pitchFamily="50" charset="-127"/>
                <a:ea typeface="빙그레체" panose="02030803000000000000"/>
              </a:rPr>
              <a:t>통계</a:t>
            </a:r>
          </a:p>
          <a:p>
            <a:pPr marL="540000" lvl="1" indent="-285750">
              <a:lnSpc>
                <a:spcPct val="120000"/>
              </a:lnSpc>
              <a:buFont typeface="나눔스퀘어 ExtraBold" panose="020B0600000101010101" pitchFamily="50" charset="-127"/>
              <a:buChar char="‐"/>
            </a:pPr>
            <a:r>
              <a:rPr lang="ko-KR" altLang="en-US" dirty="0">
                <a:latin typeface="나눔스퀘어 ExtraBold" panose="020B0600000101010101" pitchFamily="50" charset="-127"/>
                <a:ea typeface="빙그레체" panose="02030803000000000000"/>
              </a:rPr>
              <a:t>서울시 </a:t>
            </a:r>
            <a:r>
              <a:rPr lang="ko-KR" altLang="en-US" dirty="0" err="1">
                <a:latin typeface="나눔스퀘어 ExtraBold" panose="020B0600000101010101" pitchFamily="50" charset="-127"/>
                <a:ea typeface="빙그레체" panose="02030803000000000000"/>
              </a:rPr>
              <a:t>우리마을가게</a:t>
            </a:r>
            <a:r>
              <a:rPr lang="ko-KR" altLang="en-US" dirty="0">
                <a:latin typeface="나눔스퀘어 ExtraBold" panose="020B0600000101010101" pitchFamily="50" charset="-127"/>
                <a:ea typeface="빙그레체" panose="02030803000000000000"/>
              </a:rPr>
              <a:t> 상권분석서비스</a:t>
            </a:r>
            <a:r>
              <a:rPr lang="en-US" altLang="ko-KR" dirty="0">
                <a:latin typeface="나눔스퀘어 ExtraBold" panose="020B0600000101010101" pitchFamily="50" charset="-127"/>
                <a:ea typeface="빙그레체" panose="02030803000000000000"/>
              </a:rPr>
              <a:t>(</a:t>
            </a:r>
            <a:r>
              <a:rPr lang="ko-KR" altLang="en-US" dirty="0">
                <a:latin typeface="나눔스퀘어 ExtraBold" panose="020B0600000101010101" pitchFamily="50" charset="-127"/>
                <a:ea typeface="빙그레체" panose="02030803000000000000"/>
              </a:rPr>
              <a:t>상권</a:t>
            </a:r>
            <a:r>
              <a:rPr lang="en-US" altLang="ko-KR" dirty="0">
                <a:latin typeface="나눔스퀘어 ExtraBold" panose="020B0600000101010101" pitchFamily="50" charset="-127"/>
                <a:ea typeface="빙그레체" panose="02030803000000000000"/>
              </a:rPr>
              <a:t>.</a:t>
            </a:r>
            <a:r>
              <a:rPr lang="ko-KR" altLang="en-US" dirty="0" err="1">
                <a:latin typeface="나눔스퀘어 ExtraBold" panose="020B0600000101010101" pitchFamily="50" charset="-127"/>
                <a:ea typeface="빙그레체" panose="02030803000000000000"/>
              </a:rPr>
              <a:t>상권배후지</a:t>
            </a:r>
            <a:r>
              <a:rPr lang="en-US" altLang="ko-KR" dirty="0">
                <a:latin typeface="나눔스퀘어 ExtraBold" panose="020B0600000101010101" pitchFamily="50" charset="-127"/>
                <a:ea typeface="빙그레체" panose="02030803000000000000"/>
              </a:rPr>
              <a:t>-</a:t>
            </a:r>
            <a:r>
              <a:rPr lang="ko-KR" altLang="en-US" dirty="0" err="1">
                <a:latin typeface="나눔스퀘어 ExtraBold" panose="020B0600000101010101" pitchFamily="50" charset="-127"/>
                <a:ea typeface="빙그레체" panose="02030803000000000000"/>
              </a:rPr>
              <a:t>직장인구</a:t>
            </a:r>
            <a:r>
              <a:rPr lang="en-US" altLang="ko-KR" dirty="0">
                <a:latin typeface="나눔스퀘어 ExtraBold" panose="020B0600000101010101" pitchFamily="50" charset="-127"/>
                <a:ea typeface="빙그레체" panose="02030803000000000000"/>
              </a:rPr>
              <a:t>)</a:t>
            </a:r>
          </a:p>
          <a:p>
            <a:pPr marL="540000" lvl="1" indent="-285750">
              <a:lnSpc>
                <a:spcPct val="120000"/>
              </a:lnSpc>
              <a:buFont typeface="나눔스퀘어 ExtraBold" panose="020B0600000101010101" pitchFamily="50" charset="-127"/>
              <a:buChar char="‐"/>
            </a:pPr>
            <a:r>
              <a:rPr lang="ko-KR" altLang="en-US" dirty="0">
                <a:latin typeface="나눔스퀘어 ExtraBold" panose="020B0600000101010101" pitchFamily="50" charset="-127"/>
                <a:ea typeface="빙그레체" panose="02030803000000000000"/>
              </a:rPr>
              <a:t>서울시 </a:t>
            </a:r>
            <a:r>
              <a:rPr lang="ko-KR" altLang="en-US" dirty="0" err="1">
                <a:latin typeface="나눔스퀘어 ExtraBold" panose="020B0600000101010101" pitchFamily="50" charset="-127"/>
                <a:ea typeface="빙그레체" panose="02030803000000000000"/>
              </a:rPr>
              <a:t>우리마을가게</a:t>
            </a:r>
            <a:r>
              <a:rPr lang="ko-KR" altLang="en-US" dirty="0">
                <a:latin typeface="나눔스퀘어 ExtraBold" panose="020B0600000101010101" pitchFamily="50" charset="-127"/>
                <a:ea typeface="빙그레체" panose="02030803000000000000"/>
              </a:rPr>
              <a:t> 상권분석서비스</a:t>
            </a:r>
            <a:r>
              <a:rPr lang="en-US" altLang="ko-KR" dirty="0">
                <a:latin typeface="나눔스퀘어 ExtraBold" panose="020B0600000101010101" pitchFamily="50" charset="-127"/>
                <a:ea typeface="빙그레체" panose="02030803000000000000"/>
              </a:rPr>
              <a:t>(</a:t>
            </a:r>
            <a:r>
              <a:rPr lang="ko-KR" altLang="en-US" dirty="0">
                <a:latin typeface="나눔스퀘어 ExtraBold" panose="020B0600000101010101" pitchFamily="50" charset="-127"/>
                <a:ea typeface="빙그레체" panose="02030803000000000000"/>
              </a:rPr>
              <a:t>상권</a:t>
            </a:r>
            <a:r>
              <a:rPr lang="en-US" altLang="ko-KR" dirty="0">
                <a:latin typeface="나눔스퀘어 ExtraBold" panose="020B0600000101010101" pitchFamily="50" charset="-127"/>
                <a:ea typeface="빙그레체" panose="02030803000000000000"/>
              </a:rPr>
              <a:t>,</a:t>
            </a:r>
            <a:r>
              <a:rPr lang="ko-KR" altLang="en-US" dirty="0" err="1">
                <a:latin typeface="나눔스퀘어 ExtraBold" panose="020B0600000101010101" pitchFamily="50" charset="-127"/>
                <a:ea typeface="빙그레체" panose="02030803000000000000"/>
              </a:rPr>
              <a:t>상권배후지</a:t>
            </a:r>
            <a:r>
              <a:rPr lang="en-US" altLang="ko-KR" dirty="0">
                <a:latin typeface="나눔스퀘어 ExtraBold" panose="020B0600000101010101" pitchFamily="50" charset="-127"/>
                <a:ea typeface="빙그레체" panose="02030803000000000000"/>
              </a:rPr>
              <a:t>-</a:t>
            </a:r>
            <a:r>
              <a:rPr lang="ko-KR" altLang="en-US" dirty="0" err="1">
                <a:latin typeface="나눔스퀘어 ExtraBold" panose="020B0600000101010101" pitchFamily="50" charset="-127"/>
                <a:ea typeface="빙그레체" panose="02030803000000000000"/>
              </a:rPr>
              <a:t>집객시설</a:t>
            </a:r>
            <a:r>
              <a:rPr lang="en-US" altLang="ko-KR" dirty="0">
                <a:latin typeface="나눔스퀘어 ExtraBold" panose="020B0600000101010101" pitchFamily="50" charset="-127"/>
                <a:ea typeface="빙그레체" panose="02030803000000000000"/>
              </a:rPr>
              <a:t>)</a:t>
            </a:r>
          </a:p>
          <a:p>
            <a:pPr marL="540000" lvl="1" indent="-285750">
              <a:lnSpc>
                <a:spcPct val="120000"/>
              </a:lnSpc>
              <a:buFont typeface="나눔스퀘어 ExtraBold" panose="020B0600000101010101" pitchFamily="50" charset="-127"/>
              <a:buChar char="‐"/>
            </a:pPr>
            <a:r>
              <a:rPr lang="ko-KR" altLang="en-US" dirty="0">
                <a:latin typeface="나눔스퀘어 ExtraBold" panose="020B0600000101010101" pitchFamily="50" charset="-127"/>
                <a:ea typeface="빙그레체" panose="02030803000000000000"/>
              </a:rPr>
              <a:t>서울시 </a:t>
            </a:r>
            <a:r>
              <a:rPr lang="ko-KR" altLang="en-US" dirty="0" err="1">
                <a:latin typeface="나눔스퀘어 ExtraBold" panose="020B0600000101010101" pitchFamily="50" charset="-127"/>
                <a:ea typeface="빙그레체" panose="02030803000000000000"/>
              </a:rPr>
              <a:t>우리마을가게</a:t>
            </a:r>
            <a:r>
              <a:rPr lang="ko-KR" altLang="en-US" dirty="0">
                <a:latin typeface="나눔스퀘어 ExtraBold" panose="020B0600000101010101" pitchFamily="50" charset="-127"/>
                <a:ea typeface="빙그레체" panose="02030803000000000000"/>
              </a:rPr>
              <a:t> 상권분석서비스</a:t>
            </a:r>
            <a:r>
              <a:rPr lang="en-US" altLang="ko-KR" dirty="0">
                <a:latin typeface="나눔스퀘어 ExtraBold" panose="020B0600000101010101" pitchFamily="50" charset="-127"/>
                <a:ea typeface="빙그레체" panose="02030803000000000000"/>
              </a:rPr>
              <a:t>(</a:t>
            </a:r>
            <a:r>
              <a:rPr lang="ko-KR" altLang="en-US" dirty="0">
                <a:latin typeface="나눔스퀘어 ExtraBold" panose="020B0600000101010101" pitchFamily="50" charset="-127"/>
                <a:ea typeface="빙그레체" panose="02030803000000000000"/>
              </a:rPr>
              <a:t>상권</a:t>
            </a:r>
            <a:r>
              <a:rPr lang="en-US" altLang="ko-KR" dirty="0">
                <a:latin typeface="나눔스퀘어 ExtraBold" panose="020B0600000101010101" pitchFamily="50" charset="-127"/>
                <a:ea typeface="빙그레체" panose="02030803000000000000"/>
              </a:rPr>
              <a:t>,</a:t>
            </a:r>
            <a:r>
              <a:rPr lang="ko-KR" altLang="en-US" dirty="0" err="1">
                <a:latin typeface="나눔스퀘어 ExtraBold" panose="020B0600000101010101" pitchFamily="50" charset="-127"/>
                <a:ea typeface="빙그레체" panose="02030803000000000000"/>
              </a:rPr>
              <a:t>상권배후지</a:t>
            </a:r>
            <a:r>
              <a:rPr lang="en-US" altLang="ko-KR" dirty="0">
                <a:latin typeface="나눔스퀘어 ExtraBold" panose="020B0600000101010101" pitchFamily="50" charset="-127"/>
                <a:ea typeface="빙그레체" panose="02030803000000000000"/>
              </a:rPr>
              <a:t>-</a:t>
            </a:r>
            <a:r>
              <a:rPr lang="ko-KR" altLang="en-US" dirty="0">
                <a:latin typeface="나눔스퀘어 ExtraBold" panose="020B0600000101010101" pitchFamily="50" charset="-127"/>
                <a:ea typeface="빙그레체" panose="02030803000000000000"/>
              </a:rPr>
              <a:t>추정유동인구</a:t>
            </a:r>
            <a:r>
              <a:rPr lang="en-US" altLang="ko-KR" dirty="0">
                <a:latin typeface="나눔스퀘어 ExtraBold" panose="020B0600000101010101" pitchFamily="50" charset="-127"/>
                <a:ea typeface="빙그레체" panose="02030803000000000000"/>
              </a:rPr>
              <a:t>)</a:t>
            </a:r>
          </a:p>
          <a:p>
            <a:pPr marL="540000" lvl="1" indent="-285750">
              <a:lnSpc>
                <a:spcPct val="120000"/>
              </a:lnSpc>
              <a:buFont typeface="나눔스퀘어 ExtraBold" panose="020B0600000101010101" pitchFamily="50" charset="-127"/>
              <a:buChar char="‐"/>
            </a:pPr>
            <a:r>
              <a:rPr lang="ko-KR" altLang="en-US" dirty="0">
                <a:latin typeface="나눔스퀘어 ExtraBold" panose="020B0600000101010101" pitchFamily="50" charset="-127"/>
                <a:ea typeface="빙그레체" panose="02030803000000000000"/>
              </a:rPr>
              <a:t>서울시 주민등록인구</a:t>
            </a:r>
            <a:r>
              <a:rPr lang="en-US" altLang="ko-KR" dirty="0">
                <a:latin typeface="나눔스퀘어 ExtraBold" panose="020B0600000101010101" pitchFamily="50" charset="-127"/>
                <a:ea typeface="빙그레체" panose="02030803000000000000"/>
              </a:rPr>
              <a:t>(</a:t>
            </a:r>
            <a:r>
              <a:rPr lang="ko-KR" altLang="en-US" dirty="0" err="1">
                <a:latin typeface="나눔스퀘어 ExtraBold" panose="020B0600000101010101" pitchFamily="50" charset="-127"/>
                <a:ea typeface="빙그레체" panose="02030803000000000000"/>
              </a:rPr>
              <a:t>동별</a:t>
            </a:r>
            <a:r>
              <a:rPr lang="en-US" altLang="ko-KR" dirty="0">
                <a:latin typeface="나눔스퀘어 ExtraBold" panose="020B0600000101010101" pitchFamily="50" charset="-127"/>
                <a:ea typeface="빙그레체" panose="02030803000000000000"/>
              </a:rPr>
              <a:t>)</a:t>
            </a:r>
            <a:r>
              <a:rPr lang="ko-KR" altLang="en-US" dirty="0">
                <a:latin typeface="나눔스퀘어 ExtraBold" panose="020B0600000101010101" pitchFamily="50" charset="-127"/>
                <a:ea typeface="빙그레체" panose="02030803000000000000"/>
              </a:rPr>
              <a:t>통계</a:t>
            </a:r>
          </a:p>
          <a:p>
            <a:pPr marL="540000" lvl="1" indent="-285750">
              <a:lnSpc>
                <a:spcPct val="120000"/>
              </a:lnSpc>
              <a:buFont typeface="나눔스퀘어 ExtraBold" panose="020B0600000101010101" pitchFamily="50" charset="-127"/>
              <a:buChar char="‐"/>
            </a:pPr>
            <a:r>
              <a:rPr lang="ko-KR" altLang="en-US" dirty="0">
                <a:latin typeface="나눔스퀘어 ExtraBold" panose="020B0600000101010101" pitchFamily="50" charset="-127"/>
                <a:ea typeface="빙그레체" panose="02030803000000000000"/>
              </a:rPr>
              <a:t>서울시 공영주차장 통계</a:t>
            </a:r>
          </a:p>
          <a:p>
            <a:pPr marL="540000" lvl="1" indent="-285750">
              <a:lnSpc>
                <a:spcPct val="120000"/>
              </a:lnSpc>
              <a:buFont typeface="나눔스퀘어 ExtraBold" panose="020B0600000101010101" pitchFamily="50" charset="-127"/>
              <a:buChar char="‐"/>
            </a:pPr>
            <a:r>
              <a:rPr lang="ko-KR" altLang="en-US" dirty="0">
                <a:latin typeface="나눔스퀘어 ExtraBold" panose="020B0600000101010101" pitchFamily="50" charset="-127"/>
                <a:ea typeface="빙그레체" panose="02030803000000000000"/>
              </a:rPr>
              <a:t>서울시 </a:t>
            </a:r>
            <a:r>
              <a:rPr lang="ko-KR" altLang="en-US" dirty="0" err="1">
                <a:latin typeface="나눔스퀘어 ExtraBold" panose="020B0600000101010101" pitchFamily="50" charset="-127"/>
                <a:ea typeface="빙그레체" panose="02030803000000000000"/>
              </a:rPr>
              <a:t>가구원수별</a:t>
            </a:r>
            <a:r>
              <a:rPr lang="ko-KR" altLang="en-US" dirty="0">
                <a:latin typeface="나눔스퀘어 ExtraBold" panose="020B0600000101010101" pitchFamily="50" charset="-127"/>
                <a:ea typeface="빙그레체" panose="02030803000000000000"/>
              </a:rPr>
              <a:t> 가구수</a:t>
            </a:r>
            <a:r>
              <a:rPr lang="en-US" altLang="ko-KR" dirty="0">
                <a:latin typeface="나눔스퀘어 ExtraBold" panose="020B0600000101010101" pitchFamily="50" charset="-127"/>
                <a:ea typeface="빙그레체" panose="02030803000000000000"/>
              </a:rPr>
              <a:t>(</a:t>
            </a:r>
            <a:r>
              <a:rPr lang="ko-KR" altLang="en-US" dirty="0" err="1">
                <a:latin typeface="나눔스퀘어 ExtraBold" panose="020B0600000101010101" pitchFamily="50" charset="-127"/>
                <a:ea typeface="빙그레체" panose="02030803000000000000"/>
              </a:rPr>
              <a:t>동별</a:t>
            </a:r>
            <a:r>
              <a:rPr lang="en-US" altLang="ko-KR" dirty="0">
                <a:latin typeface="나눔스퀘어 ExtraBold" panose="020B0600000101010101" pitchFamily="50" charset="-127"/>
                <a:ea typeface="빙그레체" panose="02030803000000000000"/>
              </a:rPr>
              <a:t>)</a:t>
            </a:r>
            <a:r>
              <a:rPr lang="ko-KR" altLang="en-US" dirty="0">
                <a:latin typeface="나눔스퀘어 ExtraBold" panose="020B0600000101010101" pitchFamily="50" charset="-127"/>
                <a:ea typeface="빙그레체" panose="02030803000000000000"/>
              </a:rPr>
              <a:t>통계</a:t>
            </a:r>
          </a:p>
          <a:p>
            <a:endParaRPr lang="en-US" altLang="ko-KR" dirty="0">
              <a:latin typeface="나눔스퀘어 ExtraBold" panose="020B0600000101010101" pitchFamily="50" charset="-127"/>
              <a:ea typeface="빙그레체" panose="02030803000000000000"/>
            </a:endParaRPr>
          </a:p>
          <a:p>
            <a:pPr marL="342900" indent="-342900">
              <a:buFont typeface="+mj-lt"/>
              <a:buAutoNum type="arabicPeriod" startAt="2"/>
            </a:pPr>
            <a:r>
              <a:rPr lang="ko-KR" altLang="en-US" dirty="0">
                <a:latin typeface="나눔스퀘어 ExtraBold" panose="020B0600000101010101" pitchFamily="50" charset="-127"/>
                <a:ea typeface="빙그레체" panose="02030803000000000000"/>
              </a:rPr>
              <a:t>수소 자동차 관련 데이터</a:t>
            </a:r>
          </a:p>
          <a:p>
            <a:pPr marL="540000" lvl="1" indent="-285750">
              <a:lnSpc>
                <a:spcPct val="120000"/>
              </a:lnSpc>
              <a:buFont typeface="나눔스퀘어 ExtraBold" panose="020B0600000101010101" pitchFamily="50" charset="-127"/>
              <a:buChar char="‐"/>
            </a:pPr>
            <a:r>
              <a:rPr lang="ko-KR" altLang="en-US" dirty="0">
                <a:latin typeface="나눔스퀘어 ExtraBold" panose="020B0600000101010101" pitchFamily="50" charset="-127"/>
                <a:ea typeface="빙그레체" panose="02030803000000000000"/>
              </a:rPr>
              <a:t>수소차충전소 위치정보</a:t>
            </a:r>
          </a:p>
          <a:p>
            <a:pPr marL="540000" lvl="1" indent="-285750">
              <a:lnSpc>
                <a:spcPct val="120000"/>
              </a:lnSpc>
              <a:buFont typeface="나눔스퀘어 ExtraBold" panose="020B0600000101010101" pitchFamily="50" charset="-127"/>
              <a:buChar char="‐"/>
            </a:pPr>
            <a:r>
              <a:rPr lang="ko-KR" altLang="en-US" dirty="0" err="1">
                <a:latin typeface="나눔스퀘어 ExtraBold" panose="020B0600000101010101" pitchFamily="50" charset="-127"/>
                <a:ea typeface="빙그레체" panose="02030803000000000000"/>
              </a:rPr>
              <a:t>수소차</a:t>
            </a:r>
            <a:r>
              <a:rPr lang="ko-KR" altLang="en-US" dirty="0">
                <a:latin typeface="나눔스퀘어 ExtraBold" panose="020B0600000101010101" pitchFamily="50" charset="-127"/>
                <a:ea typeface="빙그레체" panose="02030803000000000000"/>
              </a:rPr>
              <a:t> 등록 현황</a:t>
            </a:r>
            <a:endParaRPr lang="en-US" altLang="ko-KR" dirty="0">
              <a:latin typeface="나눔스퀘어 ExtraBold" panose="020B0600000101010101" pitchFamily="50" charset="-127"/>
              <a:ea typeface="빙그레체" panose="02030803000000000000"/>
            </a:endParaRPr>
          </a:p>
          <a:p>
            <a:pPr marL="540000" lvl="1" indent="-285750">
              <a:lnSpc>
                <a:spcPct val="120000"/>
              </a:lnSpc>
              <a:buFont typeface="나눔스퀘어 ExtraBold" panose="020B0600000101010101" pitchFamily="50" charset="-127"/>
              <a:buChar char="‐"/>
            </a:pPr>
            <a:endParaRPr lang="ko-KR" altLang="en-US" dirty="0">
              <a:latin typeface="나눔스퀘어 ExtraBold" panose="020B0600000101010101" pitchFamily="50" charset="-127"/>
              <a:ea typeface="빙그레체" panose="02030803000000000000"/>
            </a:endParaRPr>
          </a:p>
          <a:p>
            <a:pPr marL="342900" indent="-342900">
              <a:buFont typeface="+mj-lt"/>
              <a:buAutoNum type="arabicPeriod" startAt="3"/>
            </a:pPr>
            <a:r>
              <a:rPr lang="en-US" altLang="ko-KR" dirty="0">
                <a:latin typeface="나눔스퀘어 ExtraBold" panose="020B0600000101010101" pitchFamily="50" charset="-127"/>
                <a:ea typeface="빙그레체" panose="02030803000000000000"/>
              </a:rPr>
              <a:t>LPG </a:t>
            </a:r>
            <a:r>
              <a:rPr lang="ko-KR" altLang="en-US" dirty="0">
                <a:latin typeface="나눔스퀘어 ExtraBold" panose="020B0600000101010101" pitchFamily="50" charset="-127"/>
                <a:ea typeface="빙그레체" panose="02030803000000000000"/>
              </a:rPr>
              <a:t>관련 데이터</a:t>
            </a:r>
          </a:p>
          <a:p>
            <a:pPr marL="540000" lvl="1" indent="-285750">
              <a:lnSpc>
                <a:spcPct val="120000"/>
              </a:lnSpc>
              <a:buFont typeface="나눔스퀘어 ExtraBold" panose="020B0600000101010101" pitchFamily="50" charset="-127"/>
              <a:buChar char="‐"/>
            </a:pPr>
            <a:r>
              <a:rPr lang="ko-KR" altLang="en-US" dirty="0">
                <a:latin typeface="나눔스퀘어 ExtraBold" panose="020B0600000101010101" pitchFamily="50" charset="-127"/>
                <a:ea typeface="빙그레체" panose="02030803000000000000"/>
              </a:rPr>
              <a:t>한국가스안전공사</a:t>
            </a:r>
            <a:r>
              <a:rPr lang="en-US" altLang="ko-KR" dirty="0">
                <a:latin typeface="나눔스퀘어 ExtraBold" panose="020B0600000101010101" pitchFamily="50" charset="-127"/>
                <a:ea typeface="빙그레체" panose="02030803000000000000"/>
              </a:rPr>
              <a:t> </a:t>
            </a:r>
            <a:r>
              <a:rPr lang="ko-KR" altLang="en-US" dirty="0">
                <a:latin typeface="나눔스퀘어 ExtraBold" panose="020B0600000101010101" pitchFamily="50" charset="-127"/>
                <a:ea typeface="빙그레체" panose="02030803000000000000"/>
              </a:rPr>
              <a:t>전국 </a:t>
            </a:r>
            <a:r>
              <a:rPr lang="en-US" altLang="ko-KR" dirty="0">
                <a:latin typeface="나눔스퀘어 ExtraBold" panose="020B0600000101010101" pitchFamily="50" charset="-127"/>
                <a:ea typeface="빙그레체" panose="02030803000000000000"/>
              </a:rPr>
              <a:t>LPG </a:t>
            </a:r>
            <a:r>
              <a:rPr lang="ko-KR" altLang="en-US" dirty="0">
                <a:latin typeface="나눔스퀘어 ExtraBold" panose="020B0600000101010101" pitchFamily="50" charset="-127"/>
                <a:ea typeface="빙그레체" panose="02030803000000000000"/>
              </a:rPr>
              <a:t>충전소 현황</a:t>
            </a:r>
            <a:endParaRPr lang="en-US" altLang="ko-KR" dirty="0">
              <a:latin typeface="나눔스퀘어 ExtraBold" panose="020B0600000101010101" pitchFamily="50" charset="-127"/>
              <a:ea typeface="빙그레체" panose="02030803000000000000"/>
            </a:endParaRPr>
          </a:p>
        </p:txBody>
      </p:sp>
      <p:sp>
        <p:nvSpPr>
          <p:cNvPr id="6" name="직사각형 5"/>
          <p:cNvSpPr/>
          <p:nvPr/>
        </p:nvSpPr>
        <p:spPr>
          <a:xfrm>
            <a:off x="8991600" y="2763982"/>
            <a:ext cx="9144000" cy="5244513"/>
          </a:xfrm>
          <a:prstGeom prst="rect">
            <a:avLst/>
          </a:prstGeom>
        </p:spPr>
        <p:txBody>
          <a:bodyPr>
            <a:spAutoFit/>
          </a:bodyPr>
          <a:lstStyle/>
          <a:p>
            <a:pPr marL="342900" indent="-342900">
              <a:buFont typeface="+mj-lt"/>
              <a:buAutoNum type="arabicPeriod" startAt="4"/>
            </a:pPr>
            <a:r>
              <a:rPr lang="ko-KR" altLang="en-US" dirty="0" err="1">
                <a:latin typeface="나눔스퀘어 ExtraBold" panose="020B0600000101010101" pitchFamily="50" charset="-127"/>
                <a:ea typeface="빙그레체" panose="02030803000000000000"/>
              </a:rPr>
              <a:t>화재발생률</a:t>
            </a:r>
            <a:r>
              <a:rPr lang="ko-KR" altLang="en-US" dirty="0">
                <a:latin typeface="나눔스퀘어 ExtraBold" panose="020B0600000101010101" pitchFamily="50" charset="-127"/>
                <a:ea typeface="빙그레체" panose="02030803000000000000"/>
              </a:rPr>
              <a:t> </a:t>
            </a:r>
            <a:endParaRPr lang="en-US" altLang="ko-KR" dirty="0">
              <a:latin typeface="나눔스퀘어 ExtraBold" panose="020B0600000101010101" pitchFamily="50" charset="-127"/>
              <a:ea typeface="빙그레체" panose="02030803000000000000"/>
            </a:endParaRPr>
          </a:p>
          <a:p>
            <a:pPr marL="540000" lvl="1" indent="-285750">
              <a:lnSpc>
                <a:spcPct val="120000"/>
              </a:lnSpc>
              <a:buFont typeface="나눔스퀘어 ExtraBold" panose="020B0600000101010101" pitchFamily="50" charset="-127"/>
              <a:buChar char="‐"/>
            </a:pPr>
            <a:r>
              <a:rPr lang="ko-KR" altLang="en-US" dirty="0">
                <a:latin typeface="나눔스퀘어 ExtraBold" panose="020B0600000101010101" pitchFamily="50" charset="-127"/>
                <a:ea typeface="빙그레체" panose="02030803000000000000"/>
              </a:rPr>
              <a:t>지역별 화재 건수</a:t>
            </a:r>
            <a:r>
              <a:rPr lang="en-US" altLang="ko-KR" dirty="0">
                <a:latin typeface="나눔스퀘어 ExtraBold" panose="020B0600000101010101" pitchFamily="50" charset="-127"/>
                <a:ea typeface="빙그레체" panose="02030803000000000000"/>
              </a:rPr>
              <a:t>(</a:t>
            </a:r>
            <a:r>
              <a:rPr lang="ko-KR" altLang="en-US" dirty="0" err="1">
                <a:latin typeface="나눔스퀘어 ExtraBold" panose="020B0600000101010101" pitchFamily="50" charset="-127"/>
                <a:ea typeface="빙그레체" panose="02030803000000000000"/>
              </a:rPr>
              <a:t>소방청</a:t>
            </a:r>
            <a:r>
              <a:rPr lang="ko-KR" altLang="en-US" dirty="0">
                <a:latin typeface="나눔스퀘어 ExtraBold" panose="020B0600000101010101" pitchFamily="50" charset="-127"/>
                <a:ea typeface="빙그레체" panose="02030803000000000000"/>
              </a:rPr>
              <a:t> 국가 화재정보센터</a:t>
            </a:r>
            <a:r>
              <a:rPr lang="en-US" altLang="ko-KR" dirty="0">
                <a:latin typeface="나눔스퀘어 ExtraBold" panose="020B0600000101010101" pitchFamily="50" charset="-127"/>
                <a:ea typeface="빙그레체" panose="02030803000000000000"/>
              </a:rPr>
              <a:t>)</a:t>
            </a:r>
          </a:p>
          <a:p>
            <a:pPr marL="254250" lvl="1"/>
            <a:endParaRPr lang="en-US" altLang="ko-KR" dirty="0">
              <a:latin typeface="나눔스퀘어 ExtraBold" panose="020B0600000101010101" pitchFamily="50" charset="-127"/>
              <a:ea typeface="빙그레체" panose="02030803000000000000"/>
            </a:endParaRPr>
          </a:p>
          <a:p>
            <a:pPr marL="342900" indent="-342900">
              <a:buFont typeface="+mj-lt"/>
              <a:buAutoNum type="arabicPeriod" startAt="4"/>
            </a:pPr>
            <a:r>
              <a:rPr lang="ko-KR" altLang="en-US" dirty="0">
                <a:latin typeface="나눔스퀘어 ExtraBold" panose="020B0600000101010101" pitchFamily="50" charset="-127"/>
                <a:ea typeface="빙그레체" panose="02030803000000000000"/>
              </a:rPr>
              <a:t>서울시 보호구역</a:t>
            </a:r>
          </a:p>
          <a:p>
            <a:pPr lvl="1">
              <a:lnSpc>
                <a:spcPct val="120000"/>
              </a:lnSpc>
            </a:pPr>
            <a:r>
              <a:rPr lang="ko-KR" altLang="en-US" dirty="0">
                <a:latin typeface="나눔스퀘어 ExtraBold" panose="020B0600000101010101" pitchFamily="50" charset="-127"/>
                <a:ea typeface="빙그레체" panose="02030803000000000000"/>
              </a:rPr>
              <a:t>이동 </a:t>
            </a:r>
            <a:r>
              <a:rPr lang="ko-KR" altLang="en-US" dirty="0" err="1">
                <a:latin typeface="나눔스퀘어 ExtraBold" panose="020B0600000101010101" pitchFamily="50" charset="-127"/>
                <a:ea typeface="빙그레체" panose="02030803000000000000"/>
              </a:rPr>
              <a:t>충전차량은</a:t>
            </a:r>
            <a:r>
              <a:rPr lang="ko-KR" altLang="en-US" dirty="0">
                <a:latin typeface="나눔스퀘어 ExtraBold" panose="020B0600000101010101" pitchFamily="50" charset="-127"/>
                <a:ea typeface="빙그레체" panose="02030803000000000000"/>
              </a:rPr>
              <a:t> 그 </a:t>
            </a:r>
            <a:r>
              <a:rPr lang="ko-KR" altLang="en-US" dirty="0" err="1">
                <a:latin typeface="나눔스퀘어 ExtraBold" panose="020B0600000101010101" pitchFamily="50" charset="-127"/>
                <a:ea typeface="빙그레체" panose="02030803000000000000"/>
              </a:rPr>
              <a:t>외면으로부터</a:t>
            </a:r>
            <a:r>
              <a:rPr lang="ko-KR" altLang="en-US" dirty="0">
                <a:latin typeface="나눔스퀘어 ExtraBold" panose="020B0600000101010101" pitchFamily="50" charset="-127"/>
                <a:ea typeface="빙그레체" panose="02030803000000000000"/>
              </a:rPr>
              <a:t> </a:t>
            </a:r>
            <a:r>
              <a:rPr lang="en-US" altLang="ko-KR" dirty="0">
                <a:latin typeface="나눔스퀘어 ExtraBold" panose="020B0600000101010101" pitchFamily="50" charset="-127"/>
                <a:ea typeface="빙그레체" panose="02030803000000000000"/>
              </a:rPr>
              <a:t>1</a:t>
            </a:r>
            <a:r>
              <a:rPr lang="ko-KR" altLang="en-US" dirty="0">
                <a:latin typeface="나눔스퀘어 ExtraBold" panose="020B0600000101010101" pitchFamily="50" charset="-127"/>
                <a:ea typeface="빙그레체" panose="02030803000000000000"/>
              </a:rPr>
              <a:t>종 보호시설까지 </a:t>
            </a:r>
            <a:r>
              <a:rPr lang="en-US" altLang="ko-KR" dirty="0">
                <a:latin typeface="나눔스퀘어 ExtraBold" panose="020B0600000101010101" pitchFamily="50" charset="-127"/>
                <a:ea typeface="빙그레체" panose="02030803000000000000"/>
              </a:rPr>
              <a:t>17m, 2</a:t>
            </a:r>
            <a:r>
              <a:rPr lang="ko-KR" altLang="en-US" dirty="0">
                <a:latin typeface="나눔스퀘어 ExtraBold" panose="020B0600000101010101" pitchFamily="50" charset="-127"/>
                <a:ea typeface="빙그레체" panose="02030803000000000000"/>
              </a:rPr>
              <a:t>종 보호시설까지는 </a:t>
            </a:r>
            <a:r>
              <a:rPr lang="en-US" altLang="ko-KR" dirty="0">
                <a:latin typeface="나눔스퀘어 ExtraBold" panose="020B0600000101010101" pitchFamily="50" charset="-127"/>
                <a:ea typeface="빙그레체" panose="02030803000000000000"/>
              </a:rPr>
              <a:t>12m</a:t>
            </a:r>
            <a:r>
              <a:rPr lang="ko-KR" altLang="en-US" dirty="0">
                <a:latin typeface="나눔스퀘어 ExtraBold" panose="020B0600000101010101" pitchFamily="50" charset="-127"/>
                <a:ea typeface="빙그레체" panose="02030803000000000000"/>
              </a:rPr>
              <a:t>이상의 안전거리를 유지할 것</a:t>
            </a:r>
            <a:endParaRPr lang="en-US" altLang="ko-KR" dirty="0">
              <a:latin typeface="나눔스퀘어 ExtraBold" panose="020B0600000101010101" pitchFamily="50" charset="-127"/>
              <a:ea typeface="빙그레체" panose="02030803000000000000"/>
            </a:endParaRPr>
          </a:p>
          <a:p>
            <a:pPr lvl="1">
              <a:lnSpc>
                <a:spcPct val="120000"/>
              </a:lnSpc>
            </a:pPr>
            <a:endParaRPr lang="ko-KR" altLang="en-US" dirty="0">
              <a:latin typeface="나눔스퀘어 ExtraBold" panose="020B0600000101010101" pitchFamily="50" charset="-127"/>
              <a:ea typeface="빙그레체" panose="02030803000000000000"/>
            </a:endParaRPr>
          </a:p>
          <a:p>
            <a:pPr marL="540000" lvl="1" indent="-285750">
              <a:lnSpc>
                <a:spcPct val="120000"/>
              </a:lnSpc>
              <a:buFont typeface="나눔스퀘어 ExtraBold" panose="020B0600000101010101" pitchFamily="50" charset="-127"/>
              <a:buChar char="‐"/>
            </a:pPr>
            <a:r>
              <a:rPr lang="en-US" altLang="ko-KR" dirty="0">
                <a:latin typeface="나눔스퀘어 ExtraBold" panose="020B0600000101010101" pitchFamily="50" charset="-127"/>
                <a:ea typeface="빙그레체" panose="02030803000000000000"/>
              </a:rPr>
              <a:t>1</a:t>
            </a:r>
            <a:r>
              <a:rPr lang="ko-KR" altLang="en-US" dirty="0">
                <a:latin typeface="나눔스퀘어 ExtraBold" panose="020B0600000101010101" pitchFamily="50" charset="-127"/>
                <a:ea typeface="빙그레체" panose="02030803000000000000"/>
              </a:rPr>
              <a:t>종 보호시설</a:t>
            </a:r>
          </a:p>
          <a:p>
            <a:pPr marL="540000" lvl="1">
              <a:lnSpc>
                <a:spcPct val="120000"/>
              </a:lnSpc>
            </a:pPr>
            <a:r>
              <a:rPr lang="ko-KR" altLang="en-US" dirty="0" err="1">
                <a:latin typeface="나눔스퀘어 ExtraBold" panose="020B0600000101010101" pitchFamily="50" charset="-127"/>
                <a:ea typeface="빙그레체" panose="02030803000000000000"/>
              </a:rPr>
              <a:t>학교ㆍ유치원ㆍ어린이집ㆍ놀이방ㆍ어린이놀이터ㆍ학원ㆍ병원</a:t>
            </a:r>
            <a:r>
              <a:rPr lang="en-US" altLang="ko-KR" dirty="0">
                <a:latin typeface="나눔스퀘어 ExtraBold" panose="020B0600000101010101" pitchFamily="50" charset="-127"/>
                <a:ea typeface="빙그레체" panose="02030803000000000000"/>
              </a:rPr>
              <a:t>(</a:t>
            </a:r>
            <a:r>
              <a:rPr lang="ko-KR" altLang="en-US" dirty="0">
                <a:latin typeface="나눔스퀘어 ExtraBold" panose="020B0600000101010101" pitchFamily="50" charset="-127"/>
                <a:ea typeface="빙그레체" panose="02030803000000000000"/>
              </a:rPr>
              <a:t>의원을 포함 한다</a:t>
            </a:r>
            <a:r>
              <a:rPr lang="en-US" altLang="ko-KR" dirty="0">
                <a:latin typeface="나눔스퀘어 ExtraBold" panose="020B0600000101010101" pitchFamily="50" charset="-127"/>
                <a:ea typeface="빙그레체" panose="02030803000000000000"/>
              </a:rPr>
              <a:t>)</a:t>
            </a:r>
            <a:r>
              <a:rPr lang="ko-KR" altLang="en-US" dirty="0" err="1">
                <a:latin typeface="나눔스퀘어 ExtraBold" panose="020B0600000101010101" pitchFamily="50" charset="-127"/>
                <a:ea typeface="빙그레체" panose="02030803000000000000"/>
              </a:rPr>
              <a:t>ㆍ도서관ㆍ청소년수련시설ㆍ경로당ㆍ시장ㆍ공중목욕탕ㆍ호텔ㆍ여관ㆍ</a:t>
            </a:r>
            <a:r>
              <a:rPr lang="ko-KR" altLang="en-US" dirty="0">
                <a:latin typeface="나눔스퀘어 ExtraBold" panose="020B0600000101010101" pitchFamily="50" charset="-127"/>
                <a:ea typeface="빙그레체" panose="02030803000000000000"/>
              </a:rPr>
              <a:t> </a:t>
            </a:r>
            <a:r>
              <a:rPr lang="ko-KR" altLang="en-US" dirty="0" err="1">
                <a:latin typeface="나눔스퀘어 ExtraBold" panose="020B0600000101010101" pitchFamily="50" charset="-127"/>
                <a:ea typeface="빙그레체" panose="02030803000000000000"/>
              </a:rPr>
              <a:t>극장ㆍ교회</a:t>
            </a:r>
            <a:r>
              <a:rPr lang="ko-KR" altLang="en-US" dirty="0">
                <a:latin typeface="나눔스퀘어 ExtraBold" panose="020B0600000101010101" pitchFamily="50" charset="-127"/>
                <a:ea typeface="빙그레체" panose="02030803000000000000"/>
              </a:rPr>
              <a:t> 및 공회당</a:t>
            </a:r>
            <a:r>
              <a:rPr lang="en-US" altLang="ko-KR" dirty="0">
                <a:latin typeface="나눔스퀘어 ExtraBold" panose="020B0600000101010101" pitchFamily="50" charset="-127"/>
                <a:ea typeface="빙그레체" panose="02030803000000000000"/>
              </a:rPr>
              <a:t>(</a:t>
            </a:r>
            <a:r>
              <a:rPr lang="ko-KR" altLang="en-US" dirty="0">
                <a:latin typeface="나눔스퀘어 ExtraBold" panose="020B0600000101010101" pitchFamily="50" charset="-127"/>
                <a:ea typeface="빙그레체" panose="02030803000000000000"/>
              </a:rPr>
              <a:t>公會堂</a:t>
            </a:r>
            <a:r>
              <a:rPr lang="en-US" altLang="ko-KR" dirty="0">
                <a:latin typeface="나눔스퀘어 ExtraBold" panose="020B0600000101010101" pitchFamily="50" charset="-127"/>
                <a:ea typeface="빙그레체" panose="02030803000000000000"/>
              </a:rPr>
              <a:t>)</a:t>
            </a:r>
          </a:p>
          <a:p>
            <a:pPr lvl="1">
              <a:lnSpc>
                <a:spcPct val="120000"/>
              </a:lnSpc>
            </a:pPr>
            <a:endParaRPr lang="en-US" altLang="ko-KR" dirty="0">
              <a:latin typeface="나눔스퀘어 ExtraBold" panose="020B0600000101010101" pitchFamily="50" charset="-127"/>
              <a:ea typeface="빙그레체" panose="02030803000000000000"/>
            </a:endParaRPr>
          </a:p>
          <a:p>
            <a:pPr marL="540000" lvl="1" indent="-285750">
              <a:lnSpc>
                <a:spcPct val="120000"/>
              </a:lnSpc>
              <a:buFont typeface="나눔스퀘어 ExtraBold" panose="020B0600000101010101" pitchFamily="50" charset="-127"/>
              <a:buChar char="‐"/>
            </a:pPr>
            <a:r>
              <a:rPr lang="en-US" altLang="ko-KR" dirty="0">
                <a:latin typeface="나눔스퀘어 ExtraBold" panose="020B0600000101010101" pitchFamily="50" charset="-127"/>
                <a:ea typeface="빙그레체" panose="02030803000000000000"/>
              </a:rPr>
              <a:t>2</a:t>
            </a:r>
            <a:r>
              <a:rPr lang="ko-KR" altLang="en-US" dirty="0">
                <a:latin typeface="나눔스퀘어 ExtraBold" panose="020B0600000101010101" pitchFamily="50" charset="-127"/>
                <a:ea typeface="빙그레체" panose="02030803000000000000"/>
              </a:rPr>
              <a:t>종 보호시설</a:t>
            </a:r>
          </a:p>
          <a:p>
            <a:pPr marL="540000" lvl="1">
              <a:lnSpc>
                <a:spcPct val="120000"/>
              </a:lnSpc>
            </a:pPr>
            <a:r>
              <a:rPr lang="ko-KR" altLang="en-US" dirty="0">
                <a:latin typeface="나눔스퀘어 ExtraBold" panose="020B0600000101010101" pitchFamily="50" charset="-127"/>
                <a:ea typeface="빙그레체" panose="02030803000000000000"/>
              </a:rPr>
              <a:t>주택</a:t>
            </a:r>
            <a:endParaRPr lang="en-US" altLang="ko-KR" dirty="0">
              <a:latin typeface="나눔스퀘어 ExtraBold" panose="020B0600000101010101" pitchFamily="50" charset="-127"/>
              <a:ea typeface="빙그레체" panose="02030803000000000000"/>
            </a:endParaRPr>
          </a:p>
          <a:p>
            <a:pPr lvl="1">
              <a:lnSpc>
                <a:spcPct val="120000"/>
              </a:lnSpc>
            </a:pPr>
            <a:endParaRPr lang="ko-KR" altLang="en-US" dirty="0">
              <a:latin typeface="나눔스퀘어 ExtraBold" panose="020B0600000101010101" pitchFamily="50" charset="-127"/>
              <a:ea typeface="빙그레체" panose="02030803000000000000"/>
            </a:endParaRPr>
          </a:p>
          <a:p>
            <a:pPr marL="540000" lvl="1" indent="-285750">
              <a:lnSpc>
                <a:spcPct val="120000"/>
              </a:lnSpc>
              <a:buFont typeface="나눔스퀘어 ExtraBold" panose="020B0600000101010101" pitchFamily="50" charset="-127"/>
              <a:buChar char="‐"/>
            </a:pPr>
            <a:r>
              <a:rPr lang="ko-KR" altLang="en-US" dirty="0">
                <a:latin typeface="나눔스퀘어 ExtraBold" panose="020B0600000101010101" pitchFamily="50" charset="-127"/>
                <a:ea typeface="빙그레체" panose="02030803000000000000"/>
              </a:rPr>
              <a:t>문화재</a:t>
            </a:r>
          </a:p>
        </p:txBody>
      </p:sp>
    </p:spTree>
    <p:extLst>
      <p:ext uri="{BB962C8B-B14F-4D97-AF65-F5344CB8AC3E}">
        <p14:creationId xmlns:p14="http://schemas.microsoft.com/office/powerpoint/2010/main" val="3659897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p:grpSpPr>
        <p:pic>
          <p:nvPicPr>
            <p:cNvPr id="3" name="Object 2"/>
            <p:cNvPicPr>
              <a:picLocks noChangeAspect="1"/>
            </p:cNvPicPr>
            <p:nvPr/>
          </p:nvPicPr>
          <p:blipFill>
            <a:blip r:embed="rId2" cstate="print"/>
            <a:stretch>
              <a:fillRect/>
            </a:stretch>
          </p:blipFill>
          <p:spPr>
            <a:xfrm>
              <a:off x="0" y="0"/>
              <a:ext cx="18285714" cy="10285714"/>
            </a:xfrm>
            <a:prstGeom prst="rect">
              <a:avLst/>
            </a:prstGeom>
          </p:spPr>
        </p:pic>
      </p:grpSp>
      <p:grpSp>
        <p:nvGrpSpPr>
          <p:cNvPr id="1003" name="그룹 1003"/>
          <p:cNvGrpSpPr/>
          <p:nvPr/>
        </p:nvGrpSpPr>
        <p:grpSpPr>
          <a:xfrm>
            <a:off x="1968533" y="7248071"/>
            <a:ext cx="1517600" cy="1156261"/>
            <a:chOff x="1636018" y="5874874"/>
            <a:chExt cx="1517600" cy="1156261"/>
          </a:xfrm>
        </p:grpSpPr>
        <p:pic>
          <p:nvPicPr>
            <p:cNvPr id="15" name="Object 14"/>
            <p:cNvPicPr>
              <a:picLocks noChangeAspect="1"/>
            </p:cNvPicPr>
            <p:nvPr/>
          </p:nvPicPr>
          <p:blipFill>
            <a:blip r:embed="rId3" cstate="print"/>
            <a:stretch>
              <a:fillRect/>
            </a:stretch>
          </p:blipFill>
          <p:spPr>
            <a:xfrm>
              <a:off x="1636018" y="5874874"/>
              <a:ext cx="1517600" cy="1156261"/>
            </a:xfrm>
            <a:prstGeom prst="rect">
              <a:avLst/>
            </a:prstGeom>
          </p:spPr>
        </p:pic>
      </p:grpSp>
      <p:grpSp>
        <p:nvGrpSpPr>
          <p:cNvPr id="1004" name="그룹 1004"/>
          <p:cNvGrpSpPr/>
          <p:nvPr/>
        </p:nvGrpSpPr>
        <p:grpSpPr>
          <a:xfrm>
            <a:off x="15054467" y="7108723"/>
            <a:ext cx="1217775" cy="1164871"/>
            <a:chOff x="15185686" y="5604702"/>
            <a:chExt cx="1217775" cy="1164871"/>
          </a:xfrm>
        </p:grpSpPr>
        <p:pic>
          <p:nvPicPr>
            <p:cNvPr id="18" name="Object 17"/>
            <p:cNvPicPr>
              <a:picLocks noChangeAspect="1"/>
            </p:cNvPicPr>
            <p:nvPr/>
          </p:nvPicPr>
          <p:blipFill>
            <a:blip r:embed="rId4" cstate="print"/>
            <a:stretch>
              <a:fillRect/>
            </a:stretch>
          </p:blipFill>
          <p:spPr>
            <a:xfrm>
              <a:off x="15185686" y="5604702"/>
              <a:ext cx="1217775" cy="1164871"/>
            </a:xfrm>
            <a:prstGeom prst="rect">
              <a:avLst/>
            </a:prstGeom>
          </p:spPr>
        </p:pic>
      </p:grpSp>
      <p:grpSp>
        <p:nvGrpSpPr>
          <p:cNvPr id="1005" name="그룹 1005"/>
          <p:cNvGrpSpPr/>
          <p:nvPr/>
        </p:nvGrpSpPr>
        <p:grpSpPr>
          <a:xfrm>
            <a:off x="14776530" y="8356114"/>
            <a:ext cx="585399" cy="368786"/>
            <a:chOff x="14907749" y="6852093"/>
            <a:chExt cx="585399" cy="368786"/>
          </a:xfrm>
        </p:grpSpPr>
        <p:pic>
          <p:nvPicPr>
            <p:cNvPr id="21" name="Object 20"/>
            <p:cNvPicPr>
              <a:picLocks noChangeAspect="1"/>
            </p:cNvPicPr>
            <p:nvPr/>
          </p:nvPicPr>
          <p:blipFill>
            <a:blip r:embed="rId5" cstate="print"/>
            <a:stretch>
              <a:fillRect/>
            </a:stretch>
          </p:blipFill>
          <p:spPr>
            <a:xfrm>
              <a:off x="14907749" y="6852093"/>
              <a:ext cx="585399" cy="368786"/>
            </a:xfrm>
            <a:prstGeom prst="rect">
              <a:avLst/>
            </a:prstGeom>
          </p:spPr>
        </p:pic>
      </p:grpSp>
      <p:grpSp>
        <p:nvGrpSpPr>
          <p:cNvPr id="1006" name="그룹 1006"/>
          <p:cNvGrpSpPr/>
          <p:nvPr/>
        </p:nvGrpSpPr>
        <p:grpSpPr>
          <a:xfrm>
            <a:off x="4717232" y="1843884"/>
            <a:ext cx="1215522" cy="475116"/>
            <a:chOff x="4717232" y="1843884"/>
            <a:chExt cx="1215522" cy="475116"/>
          </a:xfrm>
        </p:grpSpPr>
        <p:pic>
          <p:nvPicPr>
            <p:cNvPr id="24" name="Object 23"/>
            <p:cNvPicPr>
              <a:picLocks noChangeAspect="1"/>
            </p:cNvPicPr>
            <p:nvPr/>
          </p:nvPicPr>
          <p:blipFill>
            <a:blip r:embed="rId6" cstate="print"/>
            <a:stretch>
              <a:fillRect/>
            </a:stretch>
          </p:blipFill>
          <p:spPr>
            <a:xfrm>
              <a:off x="4717232" y="1843884"/>
              <a:ext cx="1215522" cy="475116"/>
            </a:xfrm>
            <a:prstGeom prst="rect">
              <a:avLst/>
            </a:prstGeom>
          </p:spPr>
        </p:pic>
      </p:grpSp>
      <p:grpSp>
        <p:nvGrpSpPr>
          <p:cNvPr id="1007" name="그룹 1007"/>
          <p:cNvGrpSpPr/>
          <p:nvPr/>
        </p:nvGrpSpPr>
        <p:grpSpPr>
          <a:xfrm>
            <a:off x="3400741" y="2121939"/>
            <a:ext cx="1531728" cy="546503"/>
            <a:chOff x="3400741" y="2121939"/>
            <a:chExt cx="1531728" cy="546503"/>
          </a:xfrm>
        </p:grpSpPr>
        <p:pic>
          <p:nvPicPr>
            <p:cNvPr id="27" name="Object 26"/>
            <p:cNvPicPr>
              <a:picLocks noChangeAspect="1"/>
            </p:cNvPicPr>
            <p:nvPr/>
          </p:nvPicPr>
          <p:blipFill>
            <a:blip r:embed="rId7" cstate="print"/>
            <a:stretch>
              <a:fillRect/>
            </a:stretch>
          </p:blipFill>
          <p:spPr>
            <a:xfrm>
              <a:off x="3400741" y="2121939"/>
              <a:ext cx="1531728" cy="546503"/>
            </a:xfrm>
            <a:prstGeom prst="rect">
              <a:avLst/>
            </a:prstGeom>
          </p:spPr>
        </p:pic>
      </p:grpSp>
      <p:grpSp>
        <p:nvGrpSpPr>
          <p:cNvPr id="1008" name="그룹 1008"/>
          <p:cNvGrpSpPr/>
          <p:nvPr/>
        </p:nvGrpSpPr>
        <p:grpSpPr>
          <a:xfrm>
            <a:off x="13864126" y="3290274"/>
            <a:ext cx="1688706" cy="601894"/>
            <a:chOff x="13864126" y="3290274"/>
            <a:chExt cx="1688706" cy="601894"/>
          </a:xfrm>
        </p:grpSpPr>
        <p:pic>
          <p:nvPicPr>
            <p:cNvPr id="30" name="Object 29"/>
            <p:cNvPicPr>
              <a:picLocks noChangeAspect="1"/>
            </p:cNvPicPr>
            <p:nvPr/>
          </p:nvPicPr>
          <p:blipFill>
            <a:blip r:embed="rId8" cstate="print"/>
            <a:stretch>
              <a:fillRect/>
            </a:stretch>
          </p:blipFill>
          <p:spPr>
            <a:xfrm>
              <a:off x="13864126" y="3290274"/>
              <a:ext cx="1688706" cy="601894"/>
            </a:xfrm>
            <a:prstGeom prst="rect">
              <a:avLst/>
            </a:prstGeom>
          </p:spPr>
        </p:pic>
      </p:grpSp>
      <p:grpSp>
        <p:nvGrpSpPr>
          <p:cNvPr id="1009" name="그룹 1009"/>
          <p:cNvGrpSpPr/>
          <p:nvPr/>
        </p:nvGrpSpPr>
        <p:grpSpPr>
          <a:xfrm>
            <a:off x="3143547" y="7693476"/>
            <a:ext cx="1153725" cy="879024"/>
            <a:chOff x="2811032" y="6320279"/>
            <a:chExt cx="1153725" cy="879024"/>
          </a:xfrm>
        </p:grpSpPr>
        <p:pic>
          <p:nvPicPr>
            <p:cNvPr id="33" name="Object 32"/>
            <p:cNvPicPr>
              <a:picLocks noChangeAspect="1"/>
            </p:cNvPicPr>
            <p:nvPr/>
          </p:nvPicPr>
          <p:blipFill>
            <a:blip r:embed="rId9" cstate="print"/>
            <a:stretch>
              <a:fillRect/>
            </a:stretch>
          </p:blipFill>
          <p:spPr>
            <a:xfrm>
              <a:off x="2811032" y="6320279"/>
              <a:ext cx="1153725" cy="879024"/>
            </a:xfrm>
            <a:prstGeom prst="rect">
              <a:avLst/>
            </a:prstGeom>
          </p:spPr>
        </p:pic>
      </p:grpSp>
      <p:grpSp>
        <p:nvGrpSpPr>
          <p:cNvPr id="1010" name="그룹 1010"/>
          <p:cNvGrpSpPr/>
          <p:nvPr/>
        </p:nvGrpSpPr>
        <p:grpSpPr>
          <a:xfrm>
            <a:off x="15762675" y="7769697"/>
            <a:ext cx="1153725" cy="879024"/>
            <a:chOff x="15893894" y="6265676"/>
            <a:chExt cx="1153725" cy="879024"/>
          </a:xfrm>
        </p:grpSpPr>
        <p:pic>
          <p:nvPicPr>
            <p:cNvPr id="36" name="Object 35"/>
            <p:cNvPicPr>
              <a:picLocks noChangeAspect="1"/>
            </p:cNvPicPr>
            <p:nvPr/>
          </p:nvPicPr>
          <p:blipFill>
            <a:blip r:embed="rId10" cstate="print"/>
            <a:stretch>
              <a:fillRect/>
            </a:stretch>
          </p:blipFill>
          <p:spPr>
            <a:xfrm>
              <a:off x="15893894" y="6265676"/>
              <a:ext cx="1153725" cy="879024"/>
            </a:xfrm>
            <a:prstGeom prst="rect">
              <a:avLst/>
            </a:prstGeom>
          </p:spPr>
        </p:pic>
      </p:grpSp>
      <p:sp>
        <p:nvSpPr>
          <p:cNvPr id="41" name="Object 41"/>
          <p:cNvSpPr txBox="1"/>
          <p:nvPr/>
        </p:nvSpPr>
        <p:spPr>
          <a:xfrm>
            <a:off x="3710367" y="7420530"/>
            <a:ext cx="9054150" cy="824818"/>
          </a:xfrm>
          <a:prstGeom prst="rect">
            <a:avLst/>
          </a:prstGeom>
          <a:noFill/>
        </p:spPr>
        <p:txBody>
          <a:bodyPr wrap="square" rtlCol="0"/>
          <a:lstStyle/>
          <a:p>
            <a:pPr algn="ctr"/>
            <a:r>
              <a:rPr lang="en-US" sz="2900" kern="0" spc="-100" dirty="0">
                <a:solidFill>
                  <a:srgbClr val="FFFFFF"/>
                </a:solidFill>
                <a:latin typeface="S-Core Dream 5 Medium" pitchFamily="34" charset="0"/>
                <a:cs typeface="S-Core Dream 5 Medium" pitchFamily="34" charset="0"/>
              </a:rPr>
              <a:t>환경을 보호하는 멋진 사람 되기 프로젝트 !</a:t>
            </a:r>
            <a:endParaRPr lang="en-US" dirty="0"/>
          </a:p>
        </p:txBody>
      </p:sp>
      <p:pic>
        <p:nvPicPr>
          <p:cNvPr id="1026" name="Picture 2" descr="Cloudycodes – Page 4 – cloud coding for fun">
            <a:extLst>
              <a:ext uri="{FF2B5EF4-FFF2-40B4-BE49-F238E27FC236}">
                <a16:creationId xmlns:a16="http://schemas.microsoft.com/office/drawing/2014/main" id="{DE53B1D8-B35A-4C67-AA5E-57F33304DA87}"/>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5962836" y="2552363"/>
            <a:ext cx="5828221" cy="4844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95238" y="-95238"/>
            <a:ext cx="18476190" cy="10495238"/>
            <a:chOff x="-95238" y="-95238"/>
            <a:chExt cx="18476190" cy="10495238"/>
          </a:xfrm>
        </p:grpSpPr>
        <p:pic>
          <p:nvPicPr>
            <p:cNvPr id="3" name="Object 2"/>
            <p:cNvPicPr>
              <a:picLocks noChangeAspect="1"/>
            </p:cNvPicPr>
            <p:nvPr/>
          </p:nvPicPr>
          <p:blipFill>
            <a:blip r:embed="rId2" cstate="print"/>
            <a:stretch>
              <a:fillRect/>
            </a:stretch>
          </p:blipFill>
          <p:spPr>
            <a:xfrm>
              <a:off x="-95238" y="-95238"/>
              <a:ext cx="18476190" cy="10495238"/>
            </a:xfrm>
            <a:prstGeom prst="rect">
              <a:avLst/>
            </a:prstGeom>
          </p:spPr>
        </p:pic>
      </p:grpSp>
      <p:grpSp>
        <p:nvGrpSpPr>
          <p:cNvPr id="1002" name="그룹 1002"/>
          <p:cNvGrpSpPr/>
          <p:nvPr/>
        </p:nvGrpSpPr>
        <p:grpSpPr>
          <a:xfrm>
            <a:off x="13059175" y="2044694"/>
            <a:ext cx="1191962" cy="424843"/>
            <a:chOff x="13059175" y="2044694"/>
            <a:chExt cx="1191962" cy="424843"/>
          </a:xfrm>
        </p:grpSpPr>
        <p:pic>
          <p:nvPicPr>
            <p:cNvPr id="6" name="Object 5"/>
            <p:cNvPicPr>
              <a:picLocks noChangeAspect="1"/>
            </p:cNvPicPr>
            <p:nvPr/>
          </p:nvPicPr>
          <p:blipFill>
            <a:blip r:embed="rId3" cstate="print"/>
            <a:stretch>
              <a:fillRect/>
            </a:stretch>
          </p:blipFill>
          <p:spPr>
            <a:xfrm>
              <a:off x="13059175" y="2044694"/>
              <a:ext cx="1191962" cy="424843"/>
            </a:xfrm>
            <a:prstGeom prst="rect">
              <a:avLst/>
            </a:prstGeom>
          </p:spPr>
        </p:pic>
      </p:grpSp>
      <p:grpSp>
        <p:nvGrpSpPr>
          <p:cNvPr id="1003" name="그룹 1003"/>
          <p:cNvGrpSpPr/>
          <p:nvPr/>
        </p:nvGrpSpPr>
        <p:grpSpPr>
          <a:xfrm>
            <a:off x="13641172" y="2152031"/>
            <a:ext cx="1803616" cy="571520"/>
            <a:chOff x="13641172" y="2152031"/>
            <a:chExt cx="1803616" cy="571520"/>
          </a:xfrm>
        </p:grpSpPr>
        <p:pic>
          <p:nvPicPr>
            <p:cNvPr id="9" name="Object 8"/>
            <p:cNvPicPr>
              <a:picLocks noChangeAspect="1"/>
            </p:cNvPicPr>
            <p:nvPr/>
          </p:nvPicPr>
          <p:blipFill>
            <a:blip r:embed="rId4" cstate="print"/>
            <a:stretch>
              <a:fillRect/>
            </a:stretch>
          </p:blipFill>
          <p:spPr>
            <a:xfrm>
              <a:off x="13641172" y="2152031"/>
              <a:ext cx="1803616" cy="571520"/>
            </a:xfrm>
            <a:prstGeom prst="rect">
              <a:avLst/>
            </a:prstGeom>
          </p:spPr>
        </p:pic>
      </p:grpSp>
      <p:grpSp>
        <p:nvGrpSpPr>
          <p:cNvPr id="1004" name="그룹 1004"/>
          <p:cNvGrpSpPr/>
          <p:nvPr/>
        </p:nvGrpSpPr>
        <p:grpSpPr>
          <a:xfrm>
            <a:off x="3685039" y="1897713"/>
            <a:ext cx="1427055" cy="508636"/>
            <a:chOff x="3685039" y="1897713"/>
            <a:chExt cx="1427055" cy="508636"/>
          </a:xfrm>
        </p:grpSpPr>
        <p:pic>
          <p:nvPicPr>
            <p:cNvPr id="12" name="Object 11"/>
            <p:cNvPicPr>
              <a:picLocks noChangeAspect="1"/>
            </p:cNvPicPr>
            <p:nvPr/>
          </p:nvPicPr>
          <p:blipFill>
            <a:blip r:embed="rId5" cstate="print"/>
            <a:stretch>
              <a:fillRect/>
            </a:stretch>
          </p:blipFill>
          <p:spPr>
            <a:xfrm>
              <a:off x="3685039" y="1897713"/>
              <a:ext cx="1427055" cy="508636"/>
            </a:xfrm>
            <a:prstGeom prst="rect">
              <a:avLst/>
            </a:prstGeom>
          </p:spPr>
        </p:pic>
      </p:grpSp>
      <p:grpSp>
        <p:nvGrpSpPr>
          <p:cNvPr id="1005" name="그룹 1005"/>
          <p:cNvGrpSpPr/>
          <p:nvPr/>
        </p:nvGrpSpPr>
        <p:grpSpPr>
          <a:xfrm>
            <a:off x="11433330" y="2496134"/>
            <a:ext cx="1246035" cy="949355"/>
            <a:chOff x="11433330" y="2496134"/>
            <a:chExt cx="1246035" cy="949355"/>
          </a:xfrm>
        </p:grpSpPr>
        <p:pic>
          <p:nvPicPr>
            <p:cNvPr id="15" name="Object 14"/>
            <p:cNvPicPr>
              <a:picLocks noChangeAspect="1"/>
            </p:cNvPicPr>
            <p:nvPr/>
          </p:nvPicPr>
          <p:blipFill>
            <a:blip r:embed="rId6" cstate="print"/>
            <a:stretch>
              <a:fillRect/>
            </a:stretch>
          </p:blipFill>
          <p:spPr>
            <a:xfrm>
              <a:off x="11433330" y="2496134"/>
              <a:ext cx="1246035" cy="949355"/>
            </a:xfrm>
            <a:prstGeom prst="rect">
              <a:avLst/>
            </a:prstGeom>
          </p:spPr>
        </p:pic>
      </p:grpSp>
      <p:grpSp>
        <p:nvGrpSpPr>
          <p:cNvPr id="1006" name="그룹 1006"/>
          <p:cNvGrpSpPr/>
          <p:nvPr/>
        </p:nvGrpSpPr>
        <p:grpSpPr>
          <a:xfrm>
            <a:off x="5682540" y="2315941"/>
            <a:ext cx="1482540" cy="1129549"/>
            <a:chOff x="5682540" y="2315941"/>
            <a:chExt cx="1482540" cy="1129549"/>
          </a:xfrm>
        </p:grpSpPr>
        <p:pic>
          <p:nvPicPr>
            <p:cNvPr id="18" name="Object 17"/>
            <p:cNvPicPr>
              <a:picLocks noChangeAspect="1"/>
            </p:cNvPicPr>
            <p:nvPr/>
          </p:nvPicPr>
          <p:blipFill>
            <a:blip r:embed="rId7" cstate="print"/>
            <a:stretch>
              <a:fillRect/>
            </a:stretch>
          </p:blipFill>
          <p:spPr>
            <a:xfrm>
              <a:off x="5682540" y="2315941"/>
              <a:ext cx="1482540" cy="1129549"/>
            </a:xfrm>
            <a:prstGeom prst="rect">
              <a:avLst/>
            </a:prstGeom>
          </p:spPr>
        </p:pic>
      </p:grpSp>
      <p:sp>
        <p:nvSpPr>
          <p:cNvPr id="20" name="Object 20"/>
          <p:cNvSpPr txBox="1"/>
          <p:nvPr/>
        </p:nvSpPr>
        <p:spPr>
          <a:xfrm>
            <a:off x="6626065" y="1403945"/>
            <a:ext cx="5033584" cy="2184377"/>
          </a:xfrm>
          <a:prstGeom prst="rect">
            <a:avLst/>
          </a:prstGeom>
          <a:noFill/>
        </p:spPr>
        <p:txBody>
          <a:bodyPr wrap="square" rtlCol="0"/>
          <a:lstStyle/>
          <a:p>
            <a:pPr algn="ctr"/>
            <a:r>
              <a:rPr lang="en-US" sz="14100" kern="0" spc="-900" dirty="0">
                <a:solidFill>
                  <a:srgbClr val="1D5B22"/>
                </a:solidFill>
                <a:latin typeface="빙그레체" panose="02030803000000000000" pitchFamily="18" charset="-127"/>
                <a:ea typeface="빙그레체" panose="02030803000000000000" pitchFamily="18" charset="-127"/>
                <a:cs typeface="Jalnan OTF" pitchFamily="34" charset="0"/>
              </a:rPr>
              <a:t>목차</a:t>
            </a:r>
            <a:endParaRPr lang="en-US" dirty="0">
              <a:latin typeface="빙그레체" panose="02030803000000000000" pitchFamily="18" charset="-127"/>
              <a:ea typeface="빙그레체" panose="02030803000000000000" pitchFamily="18" charset="-127"/>
            </a:endParaRPr>
          </a:p>
        </p:txBody>
      </p:sp>
      <p:sp>
        <p:nvSpPr>
          <p:cNvPr id="23" name="Object 23"/>
          <p:cNvSpPr txBox="1"/>
          <p:nvPr/>
        </p:nvSpPr>
        <p:spPr>
          <a:xfrm>
            <a:off x="4704737" y="4494302"/>
            <a:ext cx="5050153" cy="1129549"/>
          </a:xfrm>
          <a:prstGeom prst="rect">
            <a:avLst/>
          </a:prstGeom>
          <a:noFill/>
        </p:spPr>
        <p:txBody>
          <a:bodyPr wrap="square" rtlCol="0"/>
          <a:lstStyle/>
          <a:p>
            <a:pPr algn="just"/>
            <a:endParaRPr lang="en-US" sz="3200" dirty="0">
              <a:solidFill>
                <a:srgbClr val="2D7533"/>
              </a:solidFill>
              <a:latin typeface="빙그레체" panose="02030803000000000000" pitchFamily="18" charset="-127"/>
              <a:ea typeface="빙그레체" panose="02030803000000000000" pitchFamily="18" charset="-127"/>
            </a:endParaRPr>
          </a:p>
        </p:txBody>
      </p:sp>
      <p:grpSp>
        <p:nvGrpSpPr>
          <p:cNvPr id="2" name="그룹 1">
            <a:extLst>
              <a:ext uri="{FF2B5EF4-FFF2-40B4-BE49-F238E27FC236}">
                <a16:creationId xmlns:a16="http://schemas.microsoft.com/office/drawing/2014/main" id="{25425A08-E428-4ADE-A6BC-B525DC5124BB}"/>
              </a:ext>
            </a:extLst>
          </p:cNvPr>
          <p:cNvGrpSpPr/>
          <p:nvPr/>
        </p:nvGrpSpPr>
        <p:grpSpPr>
          <a:xfrm>
            <a:off x="5682540" y="4303567"/>
            <a:ext cx="4909260" cy="731184"/>
            <a:chOff x="3635078" y="4412316"/>
            <a:chExt cx="4909260" cy="731184"/>
          </a:xfrm>
        </p:grpSpPr>
        <p:sp>
          <p:nvSpPr>
            <p:cNvPr id="24" name="Object 24"/>
            <p:cNvSpPr txBox="1"/>
            <p:nvPr/>
          </p:nvSpPr>
          <p:spPr>
            <a:xfrm>
              <a:off x="3635078" y="4412316"/>
              <a:ext cx="1155922" cy="731184"/>
            </a:xfrm>
            <a:prstGeom prst="rect">
              <a:avLst/>
            </a:prstGeom>
            <a:noFill/>
          </p:spPr>
          <p:txBody>
            <a:bodyPr wrap="square" rtlCol="0"/>
            <a:lstStyle/>
            <a:p>
              <a:pPr algn="just"/>
              <a:r>
                <a:rPr lang="en-US" sz="5200" kern="0" spc="-300" dirty="0">
                  <a:solidFill>
                    <a:srgbClr val="2D7533"/>
                  </a:solidFill>
                  <a:latin typeface="빙그레체" panose="02030803000000000000" pitchFamily="18" charset="-127"/>
                  <a:ea typeface="빙그레체" panose="02030803000000000000" pitchFamily="18" charset="-127"/>
                  <a:cs typeface="Jalnan OTF" pitchFamily="34" charset="0"/>
                </a:rPr>
                <a:t>01</a:t>
              </a:r>
              <a:endParaRPr lang="en-US" dirty="0">
                <a:latin typeface="빙그레체" panose="02030803000000000000" pitchFamily="18" charset="-127"/>
                <a:ea typeface="빙그레체" panose="02030803000000000000" pitchFamily="18" charset="-127"/>
              </a:endParaRPr>
            </a:p>
          </p:txBody>
        </p:sp>
        <p:sp>
          <p:nvSpPr>
            <p:cNvPr id="25" name="Object 25"/>
            <p:cNvSpPr txBox="1"/>
            <p:nvPr/>
          </p:nvSpPr>
          <p:spPr>
            <a:xfrm>
              <a:off x="4765854" y="4472420"/>
              <a:ext cx="3778484" cy="671080"/>
            </a:xfrm>
            <a:prstGeom prst="rect">
              <a:avLst/>
            </a:prstGeom>
            <a:noFill/>
          </p:spPr>
          <p:txBody>
            <a:bodyPr wrap="square" rtlCol="0"/>
            <a:lstStyle/>
            <a:p>
              <a:pPr algn="just"/>
              <a:r>
                <a:rPr lang="ko-KR" altLang="en-US" sz="4400" dirty="0">
                  <a:solidFill>
                    <a:srgbClr val="2D7533"/>
                  </a:solidFill>
                  <a:latin typeface="빙그레체" panose="02030803000000000000" pitchFamily="18" charset="-127"/>
                  <a:ea typeface="빙그레체" panose="02030803000000000000" pitchFamily="18" charset="-127"/>
                </a:rPr>
                <a:t>주제선정 이유</a:t>
              </a:r>
              <a:endParaRPr lang="en-US" sz="4400" dirty="0">
                <a:solidFill>
                  <a:srgbClr val="2D7533"/>
                </a:solidFill>
                <a:latin typeface="빙그레체" panose="02030803000000000000" pitchFamily="18" charset="-127"/>
                <a:ea typeface="빙그레체" panose="02030803000000000000" pitchFamily="18" charset="-127"/>
              </a:endParaRPr>
            </a:p>
          </p:txBody>
        </p:sp>
      </p:grpSp>
      <p:grpSp>
        <p:nvGrpSpPr>
          <p:cNvPr id="4" name="그룹 3">
            <a:extLst>
              <a:ext uri="{FF2B5EF4-FFF2-40B4-BE49-F238E27FC236}">
                <a16:creationId xmlns:a16="http://schemas.microsoft.com/office/drawing/2014/main" id="{08C7BC10-91C5-48B2-B190-ECA2CDEEF252}"/>
              </a:ext>
            </a:extLst>
          </p:cNvPr>
          <p:cNvGrpSpPr/>
          <p:nvPr/>
        </p:nvGrpSpPr>
        <p:grpSpPr>
          <a:xfrm>
            <a:off x="5672601" y="5358117"/>
            <a:ext cx="8010805" cy="1311963"/>
            <a:chOff x="5672601" y="5358117"/>
            <a:chExt cx="8010805" cy="1311963"/>
          </a:xfrm>
        </p:grpSpPr>
        <p:sp>
          <p:nvSpPr>
            <p:cNvPr id="26" name="Object 26"/>
            <p:cNvSpPr txBox="1"/>
            <p:nvPr/>
          </p:nvSpPr>
          <p:spPr>
            <a:xfrm>
              <a:off x="6803789" y="5412558"/>
              <a:ext cx="6879617" cy="939377"/>
            </a:xfrm>
            <a:prstGeom prst="rect">
              <a:avLst/>
            </a:prstGeom>
            <a:noFill/>
          </p:spPr>
          <p:txBody>
            <a:bodyPr wrap="square" rtlCol="0"/>
            <a:lstStyle/>
            <a:p>
              <a:pPr algn="just"/>
              <a:r>
                <a:rPr lang="en-US" sz="4400" kern="0" spc="-100" dirty="0">
                  <a:solidFill>
                    <a:srgbClr val="5EB556"/>
                  </a:solidFill>
                  <a:latin typeface="빙그레체" panose="02030803000000000000" pitchFamily="18" charset="-127"/>
                  <a:ea typeface="빙그레체" panose="02030803000000000000" pitchFamily="18" charset="-127"/>
                </a:rPr>
                <a:t>D</a:t>
              </a:r>
              <a:r>
                <a:rPr lang="en-US" altLang="ko-KR" sz="4400" kern="0" spc="-100" dirty="0">
                  <a:solidFill>
                    <a:srgbClr val="5EB556"/>
                  </a:solidFill>
                  <a:latin typeface="빙그레체" panose="02030803000000000000" pitchFamily="18" charset="-127"/>
                  <a:ea typeface="빙그레체" panose="02030803000000000000" pitchFamily="18" charset="-127"/>
                </a:rPr>
                <a:t>S</a:t>
              </a:r>
              <a:r>
                <a:rPr lang="ko-KR" altLang="en-US" sz="4400" kern="0" spc="-100" dirty="0">
                  <a:solidFill>
                    <a:srgbClr val="5EB556"/>
                  </a:solidFill>
                  <a:latin typeface="빙그레체" panose="02030803000000000000" pitchFamily="18" charset="-127"/>
                  <a:ea typeface="빙그레체" panose="02030803000000000000" pitchFamily="18" charset="-127"/>
                </a:rPr>
                <a:t> </a:t>
              </a:r>
              <a:r>
                <a:rPr lang="en-US" altLang="ko-KR" sz="4400" kern="0" spc="-100" dirty="0">
                  <a:solidFill>
                    <a:srgbClr val="5EB556"/>
                  </a:solidFill>
                  <a:latin typeface="빙그레체" panose="02030803000000000000" pitchFamily="18" charset="-127"/>
                  <a:ea typeface="빙그레체" panose="02030803000000000000" pitchFamily="18" charset="-127"/>
                </a:rPr>
                <a:t>part </a:t>
              </a:r>
              <a:r>
                <a:rPr lang="ko-KR" altLang="en-US" sz="4400" kern="0" spc="-100" dirty="0">
                  <a:solidFill>
                    <a:srgbClr val="5EB556"/>
                  </a:solidFill>
                  <a:latin typeface="빙그레체" panose="02030803000000000000" pitchFamily="18" charset="-127"/>
                  <a:ea typeface="빙그레체" panose="02030803000000000000" pitchFamily="18" charset="-127"/>
                </a:rPr>
                <a:t>진행상황</a:t>
              </a:r>
              <a:endParaRPr lang="en-US" dirty="0">
                <a:solidFill>
                  <a:srgbClr val="5EB556"/>
                </a:solidFill>
                <a:latin typeface="빙그레체" panose="02030803000000000000" pitchFamily="18" charset="-127"/>
                <a:ea typeface="빙그레체" panose="02030803000000000000" pitchFamily="18" charset="-127"/>
              </a:endParaRPr>
            </a:p>
          </p:txBody>
        </p:sp>
        <p:sp>
          <p:nvSpPr>
            <p:cNvPr id="27" name="Object 27"/>
            <p:cNvSpPr txBox="1"/>
            <p:nvPr/>
          </p:nvSpPr>
          <p:spPr>
            <a:xfrm>
              <a:off x="5672601" y="5358117"/>
              <a:ext cx="1583801" cy="1311963"/>
            </a:xfrm>
            <a:prstGeom prst="rect">
              <a:avLst/>
            </a:prstGeom>
            <a:noFill/>
          </p:spPr>
          <p:txBody>
            <a:bodyPr wrap="square" rtlCol="0"/>
            <a:lstStyle/>
            <a:p>
              <a:pPr algn="just"/>
              <a:r>
                <a:rPr lang="en-US" sz="5200" kern="0" spc="-300" dirty="0">
                  <a:solidFill>
                    <a:srgbClr val="5EB656"/>
                  </a:solidFill>
                  <a:latin typeface="빙그레체" panose="02030803000000000000" pitchFamily="18" charset="-127"/>
                  <a:ea typeface="빙그레체" panose="02030803000000000000" pitchFamily="18" charset="-127"/>
                  <a:cs typeface="Jalnan OTF" pitchFamily="34" charset="0"/>
                </a:rPr>
                <a:t>02</a:t>
              </a:r>
              <a:endParaRPr lang="en-US" dirty="0">
                <a:latin typeface="빙그레체" panose="02030803000000000000" pitchFamily="18" charset="-127"/>
                <a:ea typeface="빙그레체" panose="02030803000000000000" pitchFamily="18" charset="-127"/>
              </a:endParaRPr>
            </a:p>
          </p:txBody>
        </p:sp>
      </p:grpSp>
      <p:grpSp>
        <p:nvGrpSpPr>
          <p:cNvPr id="5" name="그룹 4">
            <a:extLst>
              <a:ext uri="{FF2B5EF4-FFF2-40B4-BE49-F238E27FC236}">
                <a16:creationId xmlns:a16="http://schemas.microsoft.com/office/drawing/2014/main" id="{D8F4519C-79E0-4859-BE3A-8A80A7334DED}"/>
              </a:ext>
            </a:extLst>
          </p:cNvPr>
          <p:cNvGrpSpPr/>
          <p:nvPr/>
        </p:nvGrpSpPr>
        <p:grpSpPr>
          <a:xfrm>
            <a:off x="5679227" y="6401648"/>
            <a:ext cx="8012348" cy="951652"/>
            <a:chOff x="5679227" y="6394101"/>
            <a:chExt cx="8012348" cy="951652"/>
          </a:xfrm>
        </p:grpSpPr>
        <p:sp>
          <p:nvSpPr>
            <p:cNvPr id="29" name="Object 29"/>
            <p:cNvSpPr txBox="1"/>
            <p:nvPr/>
          </p:nvSpPr>
          <p:spPr>
            <a:xfrm>
              <a:off x="6811958" y="6406376"/>
              <a:ext cx="6879617" cy="939377"/>
            </a:xfrm>
            <a:prstGeom prst="rect">
              <a:avLst/>
            </a:prstGeom>
            <a:noFill/>
          </p:spPr>
          <p:txBody>
            <a:bodyPr wrap="square" rtlCol="0"/>
            <a:lstStyle/>
            <a:p>
              <a:pPr algn="just"/>
              <a:r>
                <a:rPr lang="en-US" altLang="ko-KR" sz="4400" kern="0" spc="-100" dirty="0">
                  <a:solidFill>
                    <a:srgbClr val="2D7533"/>
                  </a:solidFill>
                  <a:latin typeface="빙그레체" panose="02030803000000000000" pitchFamily="18" charset="-127"/>
                  <a:ea typeface="빙그레체" panose="02030803000000000000" pitchFamily="18" charset="-127"/>
                  <a:cs typeface="S-Core Dream 5 Medium" pitchFamily="34" charset="0"/>
                </a:rPr>
                <a:t>DE part </a:t>
              </a:r>
              <a:r>
                <a:rPr lang="ko-KR" altLang="en-US" sz="4400" kern="0" spc="-100" dirty="0">
                  <a:solidFill>
                    <a:srgbClr val="2D7533"/>
                  </a:solidFill>
                  <a:latin typeface="빙그레체" panose="02030803000000000000" pitchFamily="18" charset="-127"/>
                  <a:ea typeface="빙그레체" panose="02030803000000000000" pitchFamily="18" charset="-127"/>
                  <a:cs typeface="S-Core Dream 5 Medium" pitchFamily="34" charset="0"/>
                </a:rPr>
                <a:t>진행상황</a:t>
              </a:r>
              <a:endParaRPr lang="en-US" sz="2800" dirty="0">
                <a:latin typeface="빙그레체" panose="02030803000000000000" pitchFamily="18" charset="-127"/>
                <a:ea typeface="빙그레체" panose="02030803000000000000" pitchFamily="18" charset="-127"/>
              </a:endParaRPr>
            </a:p>
          </p:txBody>
        </p:sp>
        <p:sp>
          <p:nvSpPr>
            <p:cNvPr id="33" name="Object 33"/>
            <p:cNvSpPr txBox="1"/>
            <p:nvPr/>
          </p:nvSpPr>
          <p:spPr>
            <a:xfrm>
              <a:off x="5679227" y="6394101"/>
              <a:ext cx="1124562" cy="716328"/>
            </a:xfrm>
            <a:prstGeom prst="rect">
              <a:avLst/>
            </a:prstGeom>
            <a:noFill/>
          </p:spPr>
          <p:txBody>
            <a:bodyPr wrap="square" rtlCol="0"/>
            <a:lstStyle/>
            <a:p>
              <a:pPr algn="just"/>
              <a:r>
                <a:rPr lang="en-US" sz="5200" kern="0" spc="-300" dirty="0">
                  <a:solidFill>
                    <a:srgbClr val="2D7533"/>
                  </a:solidFill>
                  <a:latin typeface="빙그레체" panose="02030803000000000000" pitchFamily="18" charset="-127"/>
                  <a:ea typeface="빙그레체" panose="02030803000000000000" pitchFamily="18" charset="-127"/>
                  <a:cs typeface="Jalnan OTF" pitchFamily="34" charset="0"/>
                </a:rPr>
                <a:t>03</a:t>
              </a:r>
              <a:endParaRPr lang="en-US" dirty="0">
                <a:solidFill>
                  <a:srgbClr val="2D7533"/>
                </a:solidFill>
                <a:latin typeface="빙그레체" panose="02030803000000000000" pitchFamily="18" charset="-127"/>
                <a:ea typeface="빙그레체" panose="02030803000000000000" pitchFamily="18" charset="-127"/>
              </a:endParaRPr>
            </a:p>
          </p:txBody>
        </p:sp>
      </p:grpSp>
      <p:grpSp>
        <p:nvGrpSpPr>
          <p:cNvPr id="1007" name="그룹 1007"/>
          <p:cNvGrpSpPr/>
          <p:nvPr/>
        </p:nvGrpSpPr>
        <p:grpSpPr>
          <a:xfrm>
            <a:off x="11085421" y="3019323"/>
            <a:ext cx="676484" cy="426167"/>
            <a:chOff x="11085421" y="3019323"/>
            <a:chExt cx="676484" cy="426167"/>
          </a:xfrm>
        </p:grpSpPr>
        <p:pic>
          <p:nvPicPr>
            <p:cNvPr id="36" name="Object 35"/>
            <p:cNvPicPr>
              <a:picLocks noChangeAspect="1"/>
            </p:cNvPicPr>
            <p:nvPr/>
          </p:nvPicPr>
          <p:blipFill>
            <a:blip r:embed="rId8" cstate="print"/>
            <a:stretch>
              <a:fillRect/>
            </a:stretch>
          </p:blipFill>
          <p:spPr>
            <a:xfrm>
              <a:off x="11085421" y="3019323"/>
              <a:ext cx="676484" cy="426167"/>
            </a:xfrm>
            <a:prstGeom prst="rect">
              <a:avLst/>
            </a:prstGeom>
          </p:spPr>
        </p:pic>
      </p:grpSp>
      <p:grpSp>
        <p:nvGrpSpPr>
          <p:cNvPr id="28" name="그룹 27">
            <a:extLst>
              <a:ext uri="{FF2B5EF4-FFF2-40B4-BE49-F238E27FC236}">
                <a16:creationId xmlns:a16="http://schemas.microsoft.com/office/drawing/2014/main" id="{8615807B-561F-4C5D-8D99-030BC274E4E1}"/>
              </a:ext>
            </a:extLst>
          </p:cNvPr>
          <p:cNvGrpSpPr/>
          <p:nvPr/>
        </p:nvGrpSpPr>
        <p:grpSpPr>
          <a:xfrm>
            <a:off x="5671058" y="7415288"/>
            <a:ext cx="8012348" cy="951652"/>
            <a:chOff x="5679227" y="6394101"/>
            <a:chExt cx="8012348" cy="951652"/>
          </a:xfrm>
        </p:grpSpPr>
        <p:sp>
          <p:nvSpPr>
            <p:cNvPr id="30" name="Object 29">
              <a:extLst>
                <a:ext uri="{FF2B5EF4-FFF2-40B4-BE49-F238E27FC236}">
                  <a16:creationId xmlns:a16="http://schemas.microsoft.com/office/drawing/2014/main" id="{F38D1653-8A6A-4720-AE52-D11D8A5075A3}"/>
                </a:ext>
              </a:extLst>
            </p:cNvPr>
            <p:cNvSpPr txBox="1"/>
            <p:nvPr/>
          </p:nvSpPr>
          <p:spPr>
            <a:xfrm>
              <a:off x="6811958" y="6406376"/>
              <a:ext cx="6879617" cy="939377"/>
            </a:xfrm>
            <a:prstGeom prst="rect">
              <a:avLst/>
            </a:prstGeom>
            <a:noFill/>
          </p:spPr>
          <p:txBody>
            <a:bodyPr wrap="square" rtlCol="0"/>
            <a:lstStyle/>
            <a:p>
              <a:pPr algn="just"/>
              <a:r>
                <a:rPr lang="ko-KR" altLang="en-US" sz="4400" kern="0" spc="-100" dirty="0">
                  <a:solidFill>
                    <a:srgbClr val="5EB556"/>
                  </a:solidFill>
                  <a:latin typeface="빙그레체" panose="02030803000000000000" pitchFamily="18" charset="-127"/>
                  <a:ea typeface="빙그레체" panose="02030803000000000000" pitchFamily="18" charset="-127"/>
                </a:rPr>
                <a:t>차주 진행 예정 사항</a:t>
              </a:r>
              <a:endParaRPr lang="en-US" sz="2800" dirty="0">
                <a:solidFill>
                  <a:srgbClr val="5EB556"/>
                </a:solidFill>
                <a:latin typeface="빙그레체" panose="02030803000000000000" pitchFamily="18" charset="-127"/>
                <a:ea typeface="빙그레체" panose="02030803000000000000" pitchFamily="18" charset="-127"/>
              </a:endParaRPr>
            </a:p>
          </p:txBody>
        </p:sp>
        <p:sp>
          <p:nvSpPr>
            <p:cNvPr id="31" name="Object 33">
              <a:extLst>
                <a:ext uri="{FF2B5EF4-FFF2-40B4-BE49-F238E27FC236}">
                  <a16:creationId xmlns:a16="http://schemas.microsoft.com/office/drawing/2014/main" id="{85E97089-2562-460B-A84C-EA3F31FD9848}"/>
                </a:ext>
              </a:extLst>
            </p:cNvPr>
            <p:cNvSpPr txBox="1"/>
            <p:nvPr/>
          </p:nvSpPr>
          <p:spPr>
            <a:xfrm>
              <a:off x="5679227" y="6394101"/>
              <a:ext cx="1124562" cy="716328"/>
            </a:xfrm>
            <a:prstGeom prst="rect">
              <a:avLst/>
            </a:prstGeom>
            <a:noFill/>
          </p:spPr>
          <p:txBody>
            <a:bodyPr wrap="square" rtlCol="0"/>
            <a:lstStyle/>
            <a:p>
              <a:pPr algn="just"/>
              <a:r>
                <a:rPr lang="en-US" sz="5200" kern="0" spc="-300" dirty="0">
                  <a:solidFill>
                    <a:srgbClr val="5EB556"/>
                  </a:solidFill>
                  <a:latin typeface="빙그레체" panose="02030803000000000000" pitchFamily="18" charset="-127"/>
                  <a:ea typeface="빙그레체" panose="02030803000000000000" pitchFamily="18" charset="-127"/>
                  <a:cs typeface="Jalnan OTF" pitchFamily="34" charset="0"/>
                </a:rPr>
                <a:t>04</a:t>
              </a:r>
              <a:endParaRPr lang="en-US" dirty="0">
                <a:solidFill>
                  <a:srgbClr val="5EB556"/>
                </a:solidFill>
                <a:latin typeface="빙그레체" panose="02030803000000000000" pitchFamily="18" charset="-127"/>
                <a:ea typeface="빙그레체" panose="02030803000000000000" pitchFamily="18" charset="-127"/>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95238" y="-95238"/>
            <a:ext cx="18476190" cy="10495238"/>
            <a:chOff x="-95238" y="-95238"/>
            <a:chExt cx="18476190" cy="10495238"/>
          </a:xfrm>
        </p:grpSpPr>
        <p:pic>
          <p:nvPicPr>
            <p:cNvPr id="3" name="Object 2"/>
            <p:cNvPicPr>
              <a:picLocks noChangeAspect="1"/>
            </p:cNvPicPr>
            <p:nvPr/>
          </p:nvPicPr>
          <p:blipFill>
            <a:blip r:embed="rId2" cstate="print"/>
            <a:stretch>
              <a:fillRect/>
            </a:stretch>
          </p:blipFill>
          <p:spPr>
            <a:xfrm>
              <a:off x="-95238" y="-95238"/>
              <a:ext cx="18476190" cy="10495238"/>
            </a:xfrm>
            <a:prstGeom prst="rect">
              <a:avLst/>
            </a:prstGeom>
          </p:spPr>
        </p:pic>
      </p:grpSp>
      <p:grpSp>
        <p:nvGrpSpPr>
          <p:cNvPr id="1002" name="그룹 1002"/>
          <p:cNvGrpSpPr/>
          <p:nvPr/>
        </p:nvGrpSpPr>
        <p:grpSpPr>
          <a:xfrm>
            <a:off x="5331224" y="6166196"/>
            <a:ext cx="7623267" cy="942044"/>
            <a:chOff x="5331224" y="6166196"/>
            <a:chExt cx="7623267" cy="942044"/>
          </a:xfrm>
        </p:grpSpPr>
        <p:pic>
          <p:nvPicPr>
            <p:cNvPr id="6" name="Object 5"/>
            <p:cNvPicPr>
              <a:picLocks noChangeAspect="1"/>
            </p:cNvPicPr>
            <p:nvPr/>
          </p:nvPicPr>
          <p:blipFill>
            <a:blip r:embed="rId3" cstate="print"/>
            <a:stretch>
              <a:fillRect/>
            </a:stretch>
          </p:blipFill>
          <p:spPr>
            <a:xfrm>
              <a:off x="5331224" y="6166196"/>
              <a:ext cx="7623267" cy="942044"/>
            </a:xfrm>
            <a:prstGeom prst="rect">
              <a:avLst/>
            </a:prstGeom>
          </p:spPr>
        </p:pic>
      </p:grpSp>
      <p:sp>
        <p:nvSpPr>
          <p:cNvPr id="10" name="Object 10"/>
          <p:cNvSpPr txBox="1"/>
          <p:nvPr/>
        </p:nvSpPr>
        <p:spPr>
          <a:xfrm>
            <a:off x="6719378" y="2874436"/>
            <a:ext cx="4257784" cy="3429001"/>
          </a:xfrm>
          <a:prstGeom prst="rect">
            <a:avLst/>
          </a:prstGeom>
          <a:noFill/>
        </p:spPr>
        <p:txBody>
          <a:bodyPr wrap="square" rtlCol="0"/>
          <a:lstStyle/>
          <a:p>
            <a:pPr algn="ctr"/>
            <a:r>
              <a:rPr lang="en-US" sz="26000" kern="0" spc="-1600" dirty="0">
                <a:solidFill>
                  <a:srgbClr val="1D5B22"/>
                </a:solidFill>
                <a:latin typeface="빙그레체" panose="02030803000000000000" pitchFamily="18" charset="-127"/>
                <a:ea typeface="빙그레체" panose="02030803000000000000" pitchFamily="18" charset="-127"/>
                <a:cs typeface="Jalnan OTF" pitchFamily="34" charset="0"/>
              </a:rPr>
              <a:t>01</a:t>
            </a:r>
            <a:endParaRPr lang="en-US" dirty="0">
              <a:latin typeface="빙그레체" panose="02030803000000000000" pitchFamily="18" charset="-127"/>
              <a:ea typeface="빙그레체" panose="02030803000000000000" pitchFamily="18" charset="-127"/>
            </a:endParaRPr>
          </a:p>
        </p:txBody>
      </p:sp>
      <p:grpSp>
        <p:nvGrpSpPr>
          <p:cNvPr id="1003" name="그룹 1003"/>
          <p:cNvGrpSpPr/>
          <p:nvPr/>
        </p:nvGrpSpPr>
        <p:grpSpPr>
          <a:xfrm>
            <a:off x="5432437" y="5060317"/>
            <a:ext cx="1480472" cy="1127973"/>
            <a:chOff x="5432437" y="5060317"/>
            <a:chExt cx="1480472" cy="1127973"/>
          </a:xfrm>
        </p:grpSpPr>
        <p:pic>
          <p:nvPicPr>
            <p:cNvPr id="13" name="Object 12"/>
            <p:cNvPicPr>
              <a:picLocks noChangeAspect="1"/>
            </p:cNvPicPr>
            <p:nvPr/>
          </p:nvPicPr>
          <p:blipFill>
            <a:blip r:embed="rId4" cstate="print"/>
            <a:stretch>
              <a:fillRect/>
            </a:stretch>
          </p:blipFill>
          <p:spPr>
            <a:xfrm>
              <a:off x="5432437" y="5060317"/>
              <a:ext cx="1480472" cy="1127973"/>
            </a:xfrm>
            <a:prstGeom prst="rect">
              <a:avLst/>
            </a:prstGeom>
          </p:spPr>
        </p:pic>
      </p:grpSp>
      <p:sp>
        <p:nvSpPr>
          <p:cNvPr id="15" name="Object 15"/>
          <p:cNvSpPr txBox="1"/>
          <p:nvPr/>
        </p:nvSpPr>
        <p:spPr>
          <a:xfrm>
            <a:off x="7543800" y="6305340"/>
            <a:ext cx="2989715" cy="590760"/>
          </a:xfrm>
          <a:prstGeom prst="rect">
            <a:avLst/>
          </a:prstGeom>
          <a:noFill/>
        </p:spPr>
        <p:txBody>
          <a:bodyPr wrap="square" rtlCol="0"/>
          <a:lstStyle/>
          <a:p>
            <a:pPr algn="ctr"/>
            <a:r>
              <a:rPr lang="ko-KR" altLang="en-US" sz="3700" kern="0" spc="-200" dirty="0">
                <a:solidFill>
                  <a:srgbClr val="FFFFFF"/>
                </a:solidFill>
                <a:latin typeface="빙그레체" panose="02030803000000000000" pitchFamily="18" charset="-127"/>
                <a:ea typeface="빙그레체" panose="02030803000000000000" pitchFamily="18" charset="-127"/>
                <a:cs typeface="S-Core Dream 5 Medium" pitchFamily="34" charset="0"/>
              </a:rPr>
              <a:t>주제선정 이유</a:t>
            </a:r>
            <a:endParaRPr lang="en-US" dirty="0">
              <a:latin typeface="빙그레체" panose="02030803000000000000" pitchFamily="18" charset="-127"/>
              <a:ea typeface="빙그레체" panose="02030803000000000000" pitchFamily="18" charset="-127"/>
            </a:endParaRPr>
          </a:p>
        </p:txBody>
      </p:sp>
      <p:grpSp>
        <p:nvGrpSpPr>
          <p:cNvPr id="1004" name="그룹 1004"/>
          <p:cNvGrpSpPr/>
          <p:nvPr/>
        </p:nvGrpSpPr>
        <p:grpSpPr>
          <a:xfrm>
            <a:off x="11794410" y="5271395"/>
            <a:ext cx="1160932" cy="884515"/>
            <a:chOff x="11794410" y="5271395"/>
            <a:chExt cx="1160932" cy="884515"/>
          </a:xfrm>
        </p:grpSpPr>
        <p:pic>
          <p:nvPicPr>
            <p:cNvPr id="17" name="Object 16"/>
            <p:cNvPicPr>
              <a:picLocks noChangeAspect="1"/>
            </p:cNvPicPr>
            <p:nvPr/>
          </p:nvPicPr>
          <p:blipFill>
            <a:blip r:embed="rId5" cstate="print"/>
            <a:stretch>
              <a:fillRect/>
            </a:stretch>
          </p:blipFill>
          <p:spPr>
            <a:xfrm>
              <a:off x="11794410" y="5271395"/>
              <a:ext cx="1160932" cy="884515"/>
            </a:xfrm>
            <a:prstGeom prst="rect">
              <a:avLst/>
            </a:prstGeom>
          </p:spPr>
        </p:pic>
      </p:grpSp>
      <p:grpSp>
        <p:nvGrpSpPr>
          <p:cNvPr id="1005" name="그룹 1005"/>
          <p:cNvGrpSpPr/>
          <p:nvPr/>
        </p:nvGrpSpPr>
        <p:grpSpPr>
          <a:xfrm>
            <a:off x="11202844" y="5833529"/>
            <a:ext cx="639565" cy="402909"/>
            <a:chOff x="11202844" y="5833529"/>
            <a:chExt cx="639565" cy="402909"/>
          </a:xfrm>
        </p:grpSpPr>
        <p:pic>
          <p:nvPicPr>
            <p:cNvPr id="20" name="Object 19"/>
            <p:cNvPicPr>
              <a:picLocks noChangeAspect="1"/>
            </p:cNvPicPr>
            <p:nvPr/>
          </p:nvPicPr>
          <p:blipFill>
            <a:blip r:embed="rId6" cstate="print"/>
            <a:stretch>
              <a:fillRect/>
            </a:stretch>
          </p:blipFill>
          <p:spPr>
            <a:xfrm>
              <a:off x="11202844" y="5833529"/>
              <a:ext cx="639565" cy="402909"/>
            </a:xfrm>
            <a:prstGeom prst="rect">
              <a:avLst/>
            </a:prstGeom>
          </p:spPr>
        </p:pic>
      </p:grpSp>
      <p:grpSp>
        <p:nvGrpSpPr>
          <p:cNvPr id="1006" name="그룹 1006"/>
          <p:cNvGrpSpPr/>
          <p:nvPr/>
        </p:nvGrpSpPr>
        <p:grpSpPr>
          <a:xfrm>
            <a:off x="11522626" y="3283802"/>
            <a:ext cx="1333469" cy="475279"/>
            <a:chOff x="11522626" y="3283802"/>
            <a:chExt cx="1333469" cy="475279"/>
          </a:xfrm>
        </p:grpSpPr>
        <p:pic>
          <p:nvPicPr>
            <p:cNvPr id="23" name="Object 22"/>
            <p:cNvPicPr>
              <a:picLocks noChangeAspect="1"/>
            </p:cNvPicPr>
            <p:nvPr/>
          </p:nvPicPr>
          <p:blipFill>
            <a:blip r:embed="rId7" cstate="print"/>
            <a:stretch>
              <a:fillRect/>
            </a:stretch>
          </p:blipFill>
          <p:spPr>
            <a:xfrm>
              <a:off x="11522626" y="3283802"/>
              <a:ext cx="1333469" cy="475279"/>
            </a:xfrm>
            <a:prstGeom prst="rect">
              <a:avLst/>
            </a:prstGeom>
          </p:spPr>
        </p:pic>
      </p:grpSp>
      <p:grpSp>
        <p:nvGrpSpPr>
          <p:cNvPr id="1007" name="그룹 1007"/>
          <p:cNvGrpSpPr/>
          <p:nvPr/>
        </p:nvGrpSpPr>
        <p:grpSpPr>
          <a:xfrm>
            <a:off x="10380233" y="3973246"/>
            <a:ext cx="1994642" cy="632051"/>
            <a:chOff x="10380233" y="3973246"/>
            <a:chExt cx="1994642" cy="632051"/>
          </a:xfrm>
        </p:grpSpPr>
        <p:pic>
          <p:nvPicPr>
            <p:cNvPr id="26" name="Object 25"/>
            <p:cNvPicPr>
              <a:picLocks noChangeAspect="1"/>
            </p:cNvPicPr>
            <p:nvPr/>
          </p:nvPicPr>
          <p:blipFill>
            <a:blip r:embed="rId8" cstate="print"/>
            <a:stretch>
              <a:fillRect/>
            </a:stretch>
          </p:blipFill>
          <p:spPr>
            <a:xfrm>
              <a:off x="10380233" y="3973246"/>
              <a:ext cx="1994642" cy="632051"/>
            </a:xfrm>
            <a:prstGeom prst="rect">
              <a:avLst/>
            </a:prstGeom>
          </p:spPr>
        </p:pic>
      </p:grpSp>
      <p:grpSp>
        <p:nvGrpSpPr>
          <p:cNvPr id="1008" name="그룹 1008"/>
          <p:cNvGrpSpPr/>
          <p:nvPr/>
        </p:nvGrpSpPr>
        <p:grpSpPr>
          <a:xfrm>
            <a:off x="6010186" y="2313836"/>
            <a:ext cx="1418385" cy="505546"/>
            <a:chOff x="6010186" y="2313836"/>
            <a:chExt cx="1418385" cy="505546"/>
          </a:xfrm>
        </p:grpSpPr>
        <p:pic>
          <p:nvPicPr>
            <p:cNvPr id="29" name="Object 28"/>
            <p:cNvPicPr>
              <a:picLocks noChangeAspect="1"/>
            </p:cNvPicPr>
            <p:nvPr/>
          </p:nvPicPr>
          <p:blipFill>
            <a:blip r:embed="rId9" cstate="print"/>
            <a:stretch>
              <a:fillRect/>
            </a:stretch>
          </p:blipFill>
          <p:spPr>
            <a:xfrm>
              <a:off x="6010186" y="2313836"/>
              <a:ext cx="1418385" cy="505546"/>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0" y="-104120"/>
            <a:ext cx="18476190" cy="10495238"/>
            <a:chOff x="-95238" y="-95238"/>
            <a:chExt cx="18476190" cy="10495238"/>
          </a:xfrm>
        </p:grpSpPr>
        <p:pic>
          <p:nvPicPr>
            <p:cNvPr id="3" name="Object 2"/>
            <p:cNvPicPr>
              <a:picLocks noChangeAspect="1"/>
            </p:cNvPicPr>
            <p:nvPr/>
          </p:nvPicPr>
          <p:blipFill>
            <a:blip r:embed="rId2" cstate="print"/>
            <a:stretch>
              <a:fillRect/>
            </a:stretch>
          </p:blipFill>
          <p:spPr>
            <a:xfrm>
              <a:off x="-95238" y="-95238"/>
              <a:ext cx="18476190" cy="10495238"/>
            </a:xfrm>
            <a:prstGeom prst="rect">
              <a:avLst/>
            </a:prstGeom>
          </p:spPr>
        </p:pic>
      </p:grpSp>
      <p:sp>
        <p:nvSpPr>
          <p:cNvPr id="9" name="Object 9"/>
          <p:cNvSpPr txBox="1"/>
          <p:nvPr/>
        </p:nvSpPr>
        <p:spPr>
          <a:xfrm>
            <a:off x="7373762" y="6081061"/>
            <a:ext cx="3005758" cy="1396614"/>
          </a:xfrm>
          <a:prstGeom prst="rect">
            <a:avLst/>
          </a:prstGeom>
          <a:noFill/>
        </p:spPr>
        <p:txBody>
          <a:bodyPr wrap="square" rtlCol="0"/>
          <a:lstStyle/>
          <a:p>
            <a:pPr algn="ctr"/>
            <a:r>
              <a:rPr lang="en-US" sz="5800" kern="0" spc="-400" dirty="0">
                <a:solidFill>
                  <a:srgbClr val="FFFFFF"/>
                </a:solidFill>
                <a:latin typeface="Jalnan OTF" pitchFamily="34" charset="0"/>
                <a:cs typeface="Jalnan OTF" pitchFamily="34" charset="0"/>
              </a:rPr>
              <a:t>환경</a:t>
            </a:r>
            <a:endParaRPr lang="en-US" dirty="0"/>
          </a:p>
        </p:txBody>
      </p:sp>
      <p:sp>
        <p:nvSpPr>
          <p:cNvPr id="16" name="Object 16"/>
          <p:cNvSpPr txBox="1"/>
          <p:nvPr/>
        </p:nvSpPr>
        <p:spPr>
          <a:xfrm>
            <a:off x="7395622" y="5598962"/>
            <a:ext cx="2969325" cy="730894"/>
          </a:xfrm>
          <a:prstGeom prst="rect">
            <a:avLst/>
          </a:prstGeom>
          <a:noFill/>
        </p:spPr>
        <p:txBody>
          <a:bodyPr wrap="square" rtlCol="0"/>
          <a:lstStyle/>
          <a:p>
            <a:pPr algn="ctr"/>
            <a:r>
              <a:rPr lang="en-US" sz="2500" kern="0" spc="-100" dirty="0">
                <a:solidFill>
                  <a:srgbClr val="FFFFFF"/>
                </a:solidFill>
                <a:latin typeface="S-Core Dream 5 Medium" pitchFamily="34" charset="0"/>
                <a:cs typeface="S-Core Dream 5 Medium" pitchFamily="34" charset="0"/>
              </a:rPr>
              <a:t>환경은 뭘까?</a:t>
            </a:r>
            <a:endParaRPr lang="en-US" dirty="0"/>
          </a:p>
        </p:txBody>
      </p:sp>
      <p:sp>
        <p:nvSpPr>
          <p:cNvPr id="2" name="TextBox 1">
            <a:extLst>
              <a:ext uri="{FF2B5EF4-FFF2-40B4-BE49-F238E27FC236}">
                <a16:creationId xmlns:a16="http://schemas.microsoft.com/office/drawing/2014/main" id="{FF1CCC82-CAA7-48E7-A1AC-18656F175C57}"/>
              </a:ext>
            </a:extLst>
          </p:cNvPr>
          <p:cNvSpPr txBox="1"/>
          <p:nvPr/>
        </p:nvSpPr>
        <p:spPr>
          <a:xfrm>
            <a:off x="381000" y="342900"/>
            <a:ext cx="3962400" cy="646331"/>
          </a:xfrm>
          <a:prstGeom prst="rect">
            <a:avLst/>
          </a:prstGeom>
          <a:noFill/>
        </p:spPr>
        <p:txBody>
          <a:bodyPr wrap="square" rtlCol="0">
            <a:spAutoFit/>
          </a:bodyPr>
          <a:lstStyle/>
          <a:p>
            <a:r>
              <a:rPr lang="en-US" altLang="ko-KR" sz="3600" dirty="0">
                <a:solidFill>
                  <a:srgbClr val="3F9E47"/>
                </a:solidFill>
                <a:latin typeface="빙그레체" panose="02030803000000000000" pitchFamily="18" charset="-127"/>
                <a:ea typeface="빙그레체" panose="02030803000000000000" pitchFamily="18" charset="-127"/>
              </a:rPr>
              <a:t>1. </a:t>
            </a:r>
            <a:r>
              <a:rPr lang="ko-KR" altLang="en-US" sz="3600" dirty="0">
                <a:solidFill>
                  <a:srgbClr val="3F9E47"/>
                </a:solidFill>
                <a:latin typeface="빙그레체" panose="02030803000000000000" pitchFamily="18" charset="-127"/>
                <a:ea typeface="빙그레체" panose="02030803000000000000" pitchFamily="18" charset="-127"/>
              </a:rPr>
              <a:t>주제선정 이유</a:t>
            </a:r>
          </a:p>
        </p:txBody>
      </p:sp>
      <p:pic>
        <p:nvPicPr>
          <p:cNvPr id="42" name="그림 41" descr="지도이(가) 표시된 사진&#10;&#10;자동 생성된 설명">
            <a:extLst>
              <a:ext uri="{FF2B5EF4-FFF2-40B4-BE49-F238E27FC236}">
                <a16:creationId xmlns:a16="http://schemas.microsoft.com/office/drawing/2014/main" id="{D5B3F17D-E975-4CE6-A5BC-00091391B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1313143"/>
            <a:ext cx="9449067" cy="7660713"/>
          </a:xfrm>
          <a:prstGeom prst="rect">
            <a:avLst/>
          </a:prstGeom>
          <a:ln w="38100">
            <a:solidFill>
              <a:schemeClr val="tx1"/>
            </a:solidFill>
          </a:ln>
        </p:spPr>
      </p:pic>
      <p:sp>
        <p:nvSpPr>
          <p:cNvPr id="8" name="TextBox 7">
            <a:extLst>
              <a:ext uri="{FF2B5EF4-FFF2-40B4-BE49-F238E27FC236}">
                <a16:creationId xmlns:a16="http://schemas.microsoft.com/office/drawing/2014/main" id="{C8E59F35-0CDF-4AC7-892C-B27FE60653DB}"/>
              </a:ext>
            </a:extLst>
          </p:cNvPr>
          <p:cNvSpPr txBox="1"/>
          <p:nvPr/>
        </p:nvSpPr>
        <p:spPr>
          <a:xfrm>
            <a:off x="932421" y="2770882"/>
            <a:ext cx="5136874" cy="1077218"/>
          </a:xfrm>
          <a:prstGeom prst="rect">
            <a:avLst/>
          </a:prstGeom>
          <a:noFill/>
        </p:spPr>
        <p:txBody>
          <a:bodyPr wrap="square" rtlCol="0">
            <a:spAutoFit/>
          </a:bodyPr>
          <a:lstStyle/>
          <a:p>
            <a:r>
              <a:rPr lang="ko-KR" altLang="en-US" sz="3200" dirty="0">
                <a:solidFill>
                  <a:srgbClr val="3F9E47"/>
                </a:solidFill>
                <a:latin typeface="빙그레체" panose="02030803000000000000" pitchFamily="18" charset="-127"/>
                <a:ea typeface="빙그레체" panose="02030803000000000000" pitchFamily="18" charset="-127"/>
              </a:rPr>
              <a:t>전기차는 이미 충분한 수의</a:t>
            </a:r>
            <a:endParaRPr lang="en-US" altLang="ko-KR" sz="3200" dirty="0">
              <a:solidFill>
                <a:srgbClr val="3F9E47"/>
              </a:solidFill>
              <a:latin typeface="빙그레체" panose="02030803000000000000" pitchFamily="18" charset="-127"/>
              <a:ea typeface="빙그레체" panose="02030803000000000000" pitchFamily="18" charset="-127"/>
            </a:endParaRPr>
          </a:p>
          <a:p>
            <a:r>
              <a:rPr lang="ko-KR" altLang="en-US" sz="3200" dirty="0">
                <a:solidFill>
                  <a:srgbClr val="3F9E47"/>
                </a:solidFill>
                <a:latin typeface="빙그레체" panose="02030803000000000000" pitchFamily="18" charset="-127"/>
                <a:ea typeface="빙그레체" panose="02030803000000000000" pitchFamily="18" charset="-127"/>
              </a:rPr>
              <a:t>충전소가 설치되어 있음</a:t>
            </a:r>
          </a:p>
        </p:txBody>
      </p:sp>
      <p:pic>
        <p:nvPicPr>
          <p:cNvPr id="10" name="그림 9" descr="지도이(가) 표시된 사진&#10;&#10;자동 생성된 설명">
            <a:extLst>
              <a:ext uri="{FF2B5EF4-FFF2-40B4-BE49-F238E27FC236}">
                <a16:creationId xmlns:a16="http://schemas.microsoft.com/office/drawing/2014/main" id="{5A2BDA4E-6B12-4B55-9B81-2D94A0ABC3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6460" y="1790700"/>
            <a:ext cx="9645746" cy="6885388"/>
          </a:xfrm>
          <a:prstGeom prst="rect">
            <a:avLst/>
          </a:prstGeom>
          <a:ln w="38100">
            <a:solidFill>
              <a:schemeClr val="tx1"/>
            </a:solidFill>
          </a:ln>
        </p:spPr>
      </p:pic>
      <p:sp>
        <p:nvSpPr>
          <p:cNvPr id="11" name="TextBox 10">
            <a:extLst>
              <a:ext uri="{FF2B5EF4-FFF2-40B4-BE49-F238E27FC236}">
                <a16:creationId xmlns:a16="http://schemas.microsoft.com/office/drawing/2014/main" id="{1165E088-62A0-4008-8239-21C05DCFC924}"/>
              </a:ext>
            </a:extLst>
          </p:cNvPr>
          <p:cNvSpPr txBox="1"/>
          <p:nvPr/>
        </p:nvSpPr>
        <p:spPr>
          <a:xfrm>
            <a:off x="932420" y="4294882"/>
            <a:ext cx="5620779" cy="1077218"/>
          </a:xfrm>
          <a:prstGeom prst="rect">
            <a:avLst/>
          </a:prstGeom>
          <a:noFill/>
        </p:spPr>
        <p:txBody>
          <a:bodyPr wrap="square" rtlCol="0">
            <a:spAutoFit/>
          </a:bodyPr>
          <a:lstStyle/>
          <a:p>
            <a:r>
              <a:rPr lang="ko-KR" altLang="en-US" sz="3200" dirty="0">
                <a:solidFill>
                  <a:srgbClr val="3F9E47"/>
                </a:solidFill>
                <a:latin typeface="빙그레체" panose="02030803000000000000" pitchFamily="18" charset="-127"/>
                <a:ea typeface="빙그레체" panose="02030803000000000000" pitchFamily="18" charset="-127"/>
              </a:rPr>
              <a:t>하지만 수소 충전소의 수는</a:t>
            </a:r>
            <a:endParaRPr lang="en-US" altLang="ko-KR" sz="3200" dirty="0">
              <a:solidFill>
                <a:srgbClr val="3F9E47"/>
              </a:solidFill>
              <a:latin typeface="빙그레체" panose="02030803000000000000" pitchFamily="18" charset="-127"/>
              <a:ea typeface="빙그레체" panose="02030803000000000000" pitchFamily="18" charset="-127"/>
            </a:endParaRPr>
          </a:p>
          <a:p>
            <a:r>
              <a:rPr lang="ko-KR" altLang="en-US" sz="3200" dirty="0">
                <a:solidFill>
                  <a:srgbClr val="3F9E47"/>
                </a:solidFill>
                <a:latin typeface="빙그레체" panose="02030803000000000000" pitchFamily="18" charset="-127"/>
                <a:ea typeface="빙그레체" panose="02030803000000000000" pitchFamily="18" charset="-127"/>
              </a:rPr>
              <a:t>매우</a:t>
            </a:r>
            <a:r>
              <a:rPr lang="en-US" altLang="ko-KR" sz="3200" dirty="0">
                <a:solidFill>
                  <a:srgbClr val="3F9E47"/>
                </a:solidFill>
                <a:latin typeface="빙그레체" panose="02030803000000000000" pitchFamily="18" charset="-127"/>
                <a:ea typeface="빙그레체" panose="02030803000000000000" pitchFamily="18" charset="-127"/>
              </a:rPr>
              <a:t> </a:t>
            </a:r>
            <a:r>
              <a:rPr lang="ko-KR" altLang="en-US" sz="3200" dirty="0" err="1">
                <a:solidFill>
                  <a:srgbClr val="3F9E47"/>
                </a:solidFill>
                <a:latin typeface="빙그레체" panose="02030803000000000000" pitchFamily="18" charset="-127"/>
                <a:ea typeface="빙그레체" panose="02030803000000000000" pitchFamily="18" charset="-127"/>
              </a:rPr>
              <a:t>부족해보임</a:t>
            </a:r>
            <a:r>
              <a:rPr lang="ko-KR" altLang="en-US" sz="3200" dirty="0">
                <a:solidFill>
                  <a:srgbClr val="3F9E47"/>
                </a:solidFill>
                <a:latin typeface="빙그레체" panose="02030803000000000000" pitchFamily="18" charset="-127"/>
                <a:ea typeface="빙그레체" panose="02030803000000000000" pitchFamily="18" charset="-127"/>
              </a:rPr>
              <a:t> </a:t>
            </a:r>
          </a:p>
        </p:txBody>
      </p:sp>
      <p:sp>
        <p:nvSpPr>
          <p:cNvPr id="12" name="TextBox 11">
            <a:extLst>
              <a:ext uri="{FF2B5EF4-FFF2-40B4-BE49-F238E27FC236}">
                <a16:creationId xmlns:a16="http://schemas.microsoft.com/office/drawing/2014/main" id="{3453370C-B0DF-4D53-B634-93DB5AFC9E96}"/>
              </a:ext>
            </a:extLst>
          </p:cNvPr>
          <p:cNvSpPr txBox="1"/>
          <p:nvPr/>
        </p:nvSpPr>
        <p:spPr>
          <a:xfrm>
            <a:off x="932419" y="5964409"/>
            <a:ext cx="5620779" cy="1569660"/>
          </a:xfrm>
          <a:prstGeom prst="rect">
            <a:avLst/>
          </a:prstGeom>
          <a:noFill/>
        </p:spPr>
        <p:txBody>
          <a:bodyPr wrap="square" rtlCol="0">
            <a:spAutoFit/>
          </a:bodyPr>
          <a:lstStyle/>
          <a:p>
            <a:r>
              <a:rPr lang="ko-KR" altLang="en-US" sz="3200" dirty="0">
                <a:solidFill>
                  <a:srgbClr val="3F9E47"/>
                </a:solidFill>
                <a:latin typeface="빙그레체" panose="02030803000000000000" pitchFamily="18" charset="-127"/>
                <a:ea typeface="빙그레체" panose="02030803000000000000" pitchFamily="18" charset="-127"/>
              </a:rPr>
              <a:t>수소 자동차 등록 수 등의</a:t>
            </a:r>
            <a:endParaRPr lang="en-US" altLang="ko-KR" sz="3200" dirty="0">
              <a:solidFill>
                <a:srgbClr val="3F9E47"/>
              </a:solidFill>
              <a:latin typeface="빙그레체" panose="02030803000000000000" pitchFamily="18" charset="-127"/>
              <a:ea typeface="빙그레체" panose="02030803000000000000" pitchFamily="18" charset="-127"/>
            </a:endParaRPr>
          </a:p>
          <a:p>
            <a:r>
              <a:rPr lang="ko-KR" altLang="en-US" sz="3200" dirty="0">
                <a:solidFill>
                  <a:srgbClr val="3F9E47"/>
                </a:solidFill>
                <a:latin typeface="빙그레체" panose="02030803000000000000" pitchFamily="18" charset="-127"/>
                <a:ea typeface="빙그레체" panose="02030803000000000000" pitchFamily="18" charset="-127"/>
              </a:rPr>
              <a:t>데이터를 이용해 </a:t>
            </a:r>
            <a:endParaRPr lang="en-US" altLang="ko-KR" sz="3200" dirty="0">
              <a:solidFill>
                <a:srgbClr val="3F9E47"/>
              </a:solidFill>
              <a:latin typeface="빙그레체" panose="02030803000000000000" pitchFamily="18" charset="-127"/>
              <a:ea typeface="빙그레체" panose="02030803000000000000" pitchFamily="18" charset="-127"/>
            </a:endParaRPr>
          </a:p>
          <a:p>
            <a:r>
              <a:rPr lang="ko-KR" altLang="en-US" sz="3200" dirty="0">
                <a:solidFill>
                  <a:srgbClr val="3F9E47"/>
                </a:solidFill>
                <a:latin typeface="빙그레체" panose="02030803000000000000" pitchFamily="18" charset="-127"/>
                <a:ea typeface="빙그레체" panose="02030803000000000000" pitchFamily="18" charset="-127"/>
              </a:rPr>
              <a:t>충전소 입지 분석 및 추천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30480" y="-136843"/>
            <a:ext cx="18476190" cy="10495238"/>
            <a:chOff x="-95238" y="-95238"/>
            <a:chExt cx="18476190" cy="10495238"/>
          </a:xfrm>
        </p:grpSpPr>
        <p:pic>
          <p:nvPicPr>
            <p:cNvPr id="3" name="Object 2"/>
            <p:cNvPicPr>
              <a:picLocks noChangeAspect="1"/>
            </p:cNvPicPr>
            <p:nvPr/>
          </p:nvPicPr>
          <p:blipFill>
            <a:blip r:embed="rId2" cstate="print"/>
            <a:stretch>
              <a:fillRect/>
            </a:stretch>
          </p:blipFill>
          <p:spPr>
            <a:xfrm>
              <a:off x="-95238" y="-95238"/>
              <a:ext cx="18476190" cy="10495238"/>
            </a:xfrm>
            <a:prstGeom prst="rect">
              <a:avLst/>
            </a:prstGeom>
          </p:spPr>
        </p:pic>
      </p:grpSp>
      <p:sp>
        <p:nvSpPr>
          <p:cNvPr id="9" name="Object 9"/>
          <p:cNvSpPr txBox="1"/>
          <p:nvPr/>
        </p:nvSpPr>
        <p:spPr>
          <a:xfrm>
            <a:off x="7144227" y="6081061"/>
            <a:ext cx="3005758" cy="1396614"/>
          </a:xfrm>
          <a:prstGeom prst="rect">
            <a:avLst/>
          </a:prstGeom>
          <a:noFill/>
        </p:spPr>
        <p:txBody>
          <a:bodyPr wrap="square" rtlCol="0"/>
          <a:lstStyle/>
          <a:p>
            <a:pPr algn="ctr"/>
            <a:r>
              <a:rPr lang="en-US" sz="5800" kern="0" spc="-400" dirty="0">
                <a:solidFill>
                  <a:srgbClr val="FFFFFF"/>
                </a:solidFill>
                <a:latin typeface="Jalnan OTF" pitchFamily="34" charset="0"/>
                <a:cs typeface="Jalnan OTF" pitchFamily="34" charset="0"/>
              </a:rPr>
              <a:t>환경</a:t>
            </a:r>
            <a:endParaRPr lang="en-US" dirty="0"/>
          </a:p>
        </p:txBody>
      </p:sp>
      <p:sp>
        <p:nvSpPr>
          <p:cNvPr id="16" name="Object 16"/>
          <p:cNvSpPr txBox="1"/>
          <p:nvPr/>
        </p:nvSpPr>
        <p:spPr>
          <a:xfrm>
            <a:off x="7395622" y="5598962"/>
            <a:ext cx="2969325" cy="730894"/>
          </a:xfrm>
          <a:prstGeom prst="rect">
            <a:avLst/>
          </a:prstGeom>
          <a:noFill/>
        </p:spPr>
        <p:txBody>
          <a:bodyPr wrap="square" rtlCol="0"/>
          <a:lstStyle/>
          <a:p>
            <a:pPr algn="ctr"/>
            <a:r>
              <a:rPr lang="en-US" sz="2500" kern="0" spc="-100" dirty="0">
                <a:solidFill>
                  <a:srgbClr val="FFFFFF"/>
                </a:solidFill>
                <a:latin typeface="S-Core Dream 5 Medium" pitchFamily="34" charset="0"/>
                <a:cs typeface="S-Core Dream 5 Medium" pitchFamily="34" charset="0"/>
              </a:rPr>
              <a:t>환경은 뭘까?</a:t>
            </a:r>
            <a:endParaRPr lang="en-US" dirty="0"/>
          </a:p>
        </p:txBody>
      </p:sp>
      <p:sp>
        <p:nvSpPr>
          <p:cNvPr id="2" name="TextBox 1">
            <a:extLst>
              <a:ext uri="{FF2B5EF4-FFF2-40B4-BE49-F238E27FC236}">
                <a16:creationId xmlns:a16="http://schemas.microsoft.com/office/drawing/2014/main" id="{FF1CCC82-CAA7-48E7-A1AC-18656F175C57}"/>
              </a:ext>
            </a:extLst>
          </p:cNvPr>
          <p:cNvSpPr txBox="1"/>
          <p:nvPr/>
        </p:nvSpPr>
        <p:spPr>
          <a:xfrm>
            <a:off x="381000" y="342900"/>
            <a:ext cx="3657600" cy="523220"/>
          </a:xfrm>
          <a:prstGeom prst="rect">
            <a:avLst/>
          </a:prstGeom>
          <a:noFill/>
        </p:spPr>
        <p:txBody>
          <a:bodyPr wrap="square" rtlCol="0">
            <a:spAutoFit/>
          </a:bodyPr>
          <a:lstStyle/>
          <a:p>
            <a:r>
              <a:rPr lang="en-US" altLang="ko-KR" sz="2800" dirty="0">
                <a:solidFill>
                  <a:srgbClr val="3F9E47"/>
                </a:solidFill>
                <a:latin typeface="빙그레체" panose="02030803000000000000" pitchFamily="18" charset="-127"/>
                <a:ea typeface="빙그레체" panose="02030803000000000000" pitchFamily="18" charset="-127"/>
              </a:rPr>
              <a:t>1. </a:t>
            </a:r>
            <a:r>
              <a:rPr lang="ko-KR" altLang="en-US" sz="2800" dirty="0">
                <a:solidFill>
                  <a:srgbClr val="3F9E47"/>
                </a:solidFill>
                <a:latin typeface="빙그레체" panose="02030803000000000000" pitchFamily="18" charset="-127"/>
                <a:ea typeface="빙그레체" panose="02030803000000000000" pitchFamily="18" charset="-127"/>
              </a:rPr>
              <a:t>주제선정 이유</a:t>
            </a:r>
          </a:p>
        </p:txBody>
      </p:sp>
      <p:sp>
        <p:nvSpPr>
          <p:cNvPr id="5" name="AutoShape 2" descr="imag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0" name="그림 9"/>
          <p:cNvPicPr>
            <a:picLocks noChangeAspect="1"/>
          </p:cNvPicPr>
          <p:nvPr/>
        </p:nvPicPr>
        <p:blipFill>
          <a:blip r:embed="rId3"/>
          <a:stretch>
            <a:fillRect/>
          </a:stretch>
        </p:blipFill>
        <p:spPr>
          <a:xfrm>
            <a:off x="1172474" y="2324100"/>
            <a:ext cx="3544899" cy="4867534"/>
          </a:xfrm>
          <a:prstGeom prst="rect">
            <a:avLst/>
          </a:prstGeom>
        </p:spPr>
      </p:pic>
      <p:sp>
        <p:nvSpPr>
          <p:cNvPr id="11" name="TextBox 10"/>
          <p:cNvSpPr txBox="1"/>
          <p:nvPr/>
        </p:nvSpPr>
        <p:spPr>
          <a:xfrm>
            <a:off x="853316" y="8039100"/>
            <a:ext cx="4556884" cy="707886"/>
          </a:xfrm>
          <a:prstGeom prst="rect">
            <a:avLst/>
          </a:prstGeom>
          <a:noFill/>
        </p:spPr>
        <p:txBody>
          <a:bodyPr wrap="square" rtlCol="0">
            <a:spAutoFit/>
          </a:bodyPr>
          <a:lstStyle/>
          <a:p>
            <a:r>
              <a:rPr lang="en-US" altLang="ko-KR" sz="2000" dirty="0">
                <a:latin typeface="빙그레체" panose="02030803000000000000" pitchFamily="18" charset="-127"/>
                <a:ea typeface="빙그레체" panose="02030803000000000000" pitchFamily="18" charset="-127"/>
              </a:rPr>
              <a:t>Fig. </a:t>
            </a:r>
            <a:r>
              <a:rPr lang="ko-KR" altLang="en-US" sz="2000" dirty="0" err="1">
                <a:latin typeface="빙그레체" panose="02030803000000000000" pitchFamily="18" charset="-127"/>
                <a:ea typeface="빙그레체" panose="02030803000000000000" pitchFamily="18" charset="-127"/>
              </a:rPr>
              <a:t>수소차</a:t>
            </a:r>
            <a:r>
              <a:rPr lang="ko-KR" altLang="en-US" sz="2000" dirty="0">
                <a:latin typeface="빙그레체" panose="02030803000000000000" pitchFamily="18" charset="-127"/>
                <a:ea typeface="빙그레체" panose="02030803000000000000" pitchFamily="18" charset="-127"/>
              </a:rPr>
              <a:t> 보급 및 수소충전소 구축</a:t>
            </a:r>
            <a:endParaRPr lang="en-US" altLang="ko-KR" sz="2000" dirty="0">
              <a:latin typeface="빙그레체" panose="02030803000000000000" pitchFamily="18" charset="-127"/>
              <a:ea typeface="빙그레체" panose="02030803000000000000" pitchFamily="18" charset="-127"/>
            </a:endParaRPr>
          </a:p>
          <a:p>
            <a:r>
              <a:rPr lang="ko-KR" altLang="en-US" sz="2000" dirty="0">
                <a:latin typeface="빙그레체" panose="02030803000000000000" pitchFamily="18" charset="-127"/>
                <a:ea typeface="빙그레체" panose="02030803000000000000" pitchFamily="18" charset="-127"/>
              </a:rPr>
              <a:t>예상도</a:t>
            </a:r>
            <a:r>
              <a:rPr lang="en-US" altLang="ko-KR" sz="2000" dirty="0">
                <a:latin typeface="빙그레체" panose="02030803000000000000" pitchFamily="18" charset="-127"/>
                <a:ea typeface="빙그레체" panose="02030803000000000000" pitchFamily="18" charset="-127"/>
              </a:rPr>
              <a:t>(‘20.6 -&gt; ‘22)</a:t>
            </a:r>
            <a:endParaRPr lang="ko-KR" altLang="en-US" sz="2000" dirty="0">
              <a:latin typeface="빙그레체" panose="02030803000000000000" pitchFamily="18" charset="-127"/>
              <a:ea typeface="빙그레체" panose="02030803000000000000" pitchFamily="18" charset="-127"/>
            </a:endParaRPr>
          </a:p>
        </p:txBody>
      </p:sp>
      <p:pic>
        <p:nvPicPr>
          <p:cNvPr id="12" name="그림 11"/>
          <p:cNvPicPr>
            <a:picLocks noChangeAspect="1"/>
          </p:cNvPicPr>
          <p:nvPr/>
        </p:nvPicPr>
        <p:blipFill>
          <a:blip r:embed="rId4"/>
          <a:stretch>
            <a:fillRect/>
          </a:stretch>
        </p:blipFill>
        <p:spPr>
          <a:xfrm>
            <a:off x="5705674" y="3092945"/>
            <a:ext cx="5403027" cy="3536084"/>
          </a:xfrm>
          <a:prstGeom prst="rect">
            <a:avLst/>
          </a:prstGeom>
        </p:spPr>
      </p:pic>
      <p:sp>
        <p:nvSpPr>
          <p:cNvPr id="21" name="TextBox 20"/>
          <p:cNvSpPr txBox="1"/>
          <p:nvPr/>
        </p:nvSpPr>
        <p:spPr>
          <a:xfrm>
            <a:off x="6055043" y="8039100"/>
            <a:ext cx="4704290" cy="400110"/>
          </a:xfrm>
          <a:prstGeom prst="rect">
            <a:avLst/>
          </a:prstGeom>
          <a:noFill/>
        </p:spPr>
        <p:txBody>
          <a:bodyPr wrap="square" rtlCol="0">
            <a:spAutoFit/>
          </a:bodyPr>
          <a:lstStyle/>
          <a:p>
            <a:r>
              <a:rPr lang="en-US" altLang="ko-KR" sz="2000" dirty="0">
                <a:latin typeface="빙그레체" panose="02030803000000000000" pitchFamily="18" charset="-127"/>
                <a:ea typeface="빙그레체" panose="02030803000000000000" pitchFamily="18" charset="-127"/>
              </a:rPr>
              <a:t>Fig. </a:t>
            </a:r>
            <a:r>
              <a:rPr lang="ko-KR" altLang="en-US" sz="2000" dirty="0">
                <a:latin typeface="빙그레체" panose="02030803000000000000" pitchFamily="18" charset="-127"/>
                <a:ea typeface="빙그레체" panose="02030803000000000000" pitchFamily="18" charset="-127"/>
              </a:rPr>
              <a:t>정부 </a:t>
            </a:r>
            <a:r>
              <a:rPr lang="ko-KR" altLang="en-US" sz="2000" dirty="0" err="1">
                <a:latin typeface="빙그레체" panose="02030803000000000000" pitchFamily="18" charset="-127"/>
                <a:ea typeface="빙그레체" panose="02030803000000000000" pitchFamily="18" charset="-127"/>
              </a:rPr>
              <a:t>수소차</a:t>
            </a:r>
            <a:r>
              <a:rPr lang="en-US" altLang="ko-KR" sz="2000" dirty="0">
                <a:latin typeface="빙그레체" panose="02030803000000000000" pitchFamily="18" charset="-127"/>
                <a:ea typeface="빙그레체" panose="02030803000000000000" pitchFamily="18" charset="-127"/>
              </a:rPr>
              <a:t>, </a:t>
            </a:r>
            <a:r>
              <a:rPr lang="ko-KR" altLang="en-US" sz="2000" dirty="0" err="1">
                <a:latin typeface="빙그레체" panose="02030803000000000000" pitchFamily="18" charset="-127"/>
                <a:ea typeface="빙그레체" panose="02030803000000000000" pitchFamily="18" charset="-127"/>
              </a:rPr>
              <a:t>수소충전소</a:t>
            </a:r>
            <a:r>
              <a:rPr lang="ko-KR" altLang="en-US" sz="2000" dirty="0">
                <a:latin typeface="빙그레체" panose="02030803000000000000" pitchFamily="18" charset="-127"/>
                <a:ea typeface="빙그레체" panose="02030803000000000000" pitchFamily="18" charset="-127"/>
              </a:rPr>
              <a:t> 구축 목표</a:t>
            </a:r>
          </a:p>
        </p:txBody>
      </p:sp>
      <p:sp>
        <p:nvSpPr>
          <p:cNvPr id="22" name="TextBox 21"/>
          <p:cNvSpPr txBox="1"/>
          <p:nvPr/>
        </p:nvSpPr>
        <p:spPr>
          <a:xfrm>
            <a:off x="13417184" y="7929166"/>
            <a:ext cx="3628154" cy="400110"/>
          </a:xfrm>
          <a:prstGeom prst="rect">
            <a:avLst/>
          </a:prstGeom>
          <a:noFill/>
        </p:spPr>
        <p:txBody>
          <a:bodyPr wrap="square" rtlCol="0">
            <a:spAutoFit/>
          </a:bodyPr>
          <a:lstStyle/>
          <a:p>
            <a:r>
              <a:rPr lang="en-US" altLang="ko-KR" sz="2000" dirty="0">
                <a:latin typeface="빙그레체" panose="02030803000000000000" pitchFamily="18" charset="-127"/>
                <a:ea typeface="빙그레체" panose="02030803000000000000" pitchFamily="18" charset="-127"/>
              </a:rPr>
              <a:t>Fig. </a:t>
            </a:r>
            <a:r>
              <a:rPr lang="ko-KR" altLang="en-US" sz="2000" dirty="0">
                <a:latin typeface="빙그레체" panose="02030803000000000000" pitchFamily="18" charset="-127"/>
                <a:ea typeface="빙그레체" panose="02030803000000000000" pitchFamily="18" charset="-127"/>
              </a:rPr>
              <a:t>전기차 </a:t>
            </a:r>
            <a:r>
              <a:rPr lang="en-US" altLang="ko-KR" sz="2000" dirty="0">
                <a:latin typeface="빙그레체" panose="02030803000000000000" pitchFamily="18" charset="-127"/>
                <a:ea typeface="빙그레체" panose="02030803000000000000" pitchFamily="18" charset="-127"/>
              </a:rPr>
              <a:t>vs </a:t>
            </a:r>
            <a:r>
              <a:rPr lang="ko-KR" altLang="en-US" sz="2000" dirty="0" err="1">
                <a:latin typeface="빙그레체" panose="02030803000000000000" pitchFamily="18" charset="-127"/>
                <a:ea typeface="빙그레체" panose="02030803000000000000" pitchFamily="18" charset="-127"/>
              </a:rPr>
              <a:t>수소차</a:t>
            </a:r>
            <a:endParaRPr lang="ko-KR" altLang="en-US" sz="2000" dirty="0">
              <a:latin typeface="빙그레체" panose="02030803000000000000" pitchFamily="18" charset="-127"/>
              <a:ea typeface="빙그레체" panose="02030803000000000000" pitchFamily="18" charset="-127"/>
            </a:endParaRPr>
          </a:p>
        </p:txBody>
      </p:sp>
      <p:pic>
        <p:nvPicPr>
          <p:cNvPr id="1036" name="Picture 12" descr="수소차 원리와 충전소 알아봅시다!"/>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80654" y="1424569"/>
            <a:ext cx="6302546" cy="613176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B5273760-1ACE-48BF-A9D5-085154D8E3C3}"/>
              </a:ext>
            </a:extLst>
          </p:cNvPr>
          <p:cNvSpPr/>
          <p:nvPr/>
        </p:nvSpPr>
        <p:spPr>
          <a:xfrm>
            <a:off x="15357158" y="6639510"/>
            <a:ext cx="1524000" cy="586439"/>
          </a:xfrm>
          <a:prstGeom prst="rect">
            <a:avLst/>
          </a:prstGeom>
          <a:noFill/>
          <a:ln w="76200">
            <a:solidFill>
              <a:srgbClr val="2D75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656530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95238" y="-95238"/>
            <a:ext cx="18476190" cy="10495238"/>
            <a:chOff x="-95238" y="-95238"/>
            <a:chExt cx="18476190" cy="10495238"/>
          </a:xfrm>
        </p:grpSpPr>
        <p:pic>
          <p:nvPicPr>
            <p:cNvPr id="3" name="Object 2"/>
            <p:cNvPicPr>
              <a:picLocks noChangeAspect="1"/>
            </p:cNvPicPr>
            <p:nvPr/>
          </p:nvPicPr>
          <p:blipFill>
            <a:blip r:embed="rId3" cstate="print"/>
            <a:stretch>
              <a:fillRect/>
            </a:stretch>
          </p:blipFill>
          <p:spPr>
            <a:xfrm>
              <a:off x="-95238" y="-95238"/>
              <a:ext cx="18476190" cy="10495238"/>
            </a:xfrm>
            <a:prstGeom prst="rect">
              <a:avLst/>
            </a:prstGeom>
          </p:spPr>
        </p:pic>
      </p:grpSp>
      <p:sp>
        <p:nvSpPr>
          <p:cNvPr id="7" name="Object 7"/>
          <p:cNvSpPr txBox="1"/>
          <p:nvPr/>
        </p:nvSpPr>
        <p:spPr>
          <a:xfrm>
            <a:off x="5726411" y="2876677"/>
            <a:ext cx="5904762" cy="3400022"/>
          </a:xfrm>
          <a:prstGeom prst="rect">
            <a:avLst/>
          </a:prstGeom>
          <a:noFill/>
        </p:spPr>
        <p:txBody>
          <a:bodyPr wrap="square" rtlCol="0"/>
          <a:lstStyle/>
          <a:p>
            <a:pPr algn="ctr"/>
            <a:r>
              <a:rPr lang="en-US" sz="26000" kern="0" spc="-1600" dirty="0">
                <a:solidFill>
                  <a:srgbClr val="1D5B22"/>
                </a:solidFill>
                <a:latin typeface="빙그레체" panose="02030803000000000000" pitchFamily="18" charset="-127"/>
                <a:ea typeface="빙그레체" panose="02030803000000000000" pitchFamily="18" charset="-127"/>
                <a:cs typeface="Jalnan OTF" pitchFamily="34" charset="0"/>
              </a:rPr>
              <a:t>02</a:t>
            </a:r>
            <a:endParaRPr lang="en-US" dirty="0">
              <a:latin typeface="빙그레체" panose="02030803000000000000" pitchFamily="18" charset="-127"/>
              <a:ea typeface="빙그레체" panose="02030803000000000000" pitchFamily="18" charset="-127"/>
            </a:endParaRPr>
          </a:p>
        </p:txBody>
      </p:sp>
      <p:grpSp>
        <p:nvGrpSpPr>
          <p:cNvPr id="1002" name="그룹 1002"/>
          <p:cNvGrpSpPr/>
          <p:nvPr/>
        </p:nvGrpSpPr>
        <p:grpSpPr>
          <a:xfrm>
            <a:off x="5432437" y="5200000"/>
            <a:ext cx="1297137" cy="988290"/>
            <a:chOff x="5432437" y="5200000"/>
            <a:chExt cx="1297137" cy="988290"/>
          </a:xfrm>
        </p:grpSpPr>
        <p:pic>
          <p:nvPicPr>
            <p:cNvPr id="10" name="Object 9"/>
            <p:cNvPicPr>
              <a:picLocks noChangeAspect="1"/>
            </p:cNvPicPr>
            <p:nvPr/>
          </p:nvPicPr>
          <p:blipFill>
            <a:blip r:embed="rId4" cstate="print"/>
            <a:stretch>
              <a:fillRect/>
            </a:stretch>
          </p:blipFill>
          <p:spPr>
            <a:xfrm>
              <a:off x="5432437" y="5200000"/>
              <a:ext cx="1297137" cy="988290"/>
            </a:xfrm>
            <a:prstGeom prst="rect">
              <a:avLst/>
            </a:prstGeom>
          </p:spPr>
        </p:pic>
      </p:grpSp>
      <p:grpSp>
        <p:nvGrpSpPr>
          <p:cNvPr id="1003" name="그룹 1003"/>
          <p:cNvGrpSpPr/>
          <p:nvPr/>
        </p:nvGrpSpPr>
        <p:grpSpPr>
          <a:xfrm>
            <a:off x="11770943" y="5352381"/>
            <a:ext cx="1079637" cy="822577"/>
            <a:chOff x="11770943" y="5352381"/>
            <a:chExt cx="1079637" cy="822577"/>
          </a:xfrm>
        </p:grpSpPr>
        <p:pic>
          <p:nvPicPr>
            <p:cNvPr id="13" name="Object 12"/>
            <p:cNvPicPr>
              <a:picLocks noChangeAspect="1"/>
            </p:cNvPicPr>
            <p:nvPr/>
          </p:nvPicPr>
          <p:blipFill>
            <a:blip r:embed="rId5" cstate="print"/>
            <a:stretch>
              <a:fillRect/>
            </a:stretch>
          </p:blipFill>
          <p:spPr>
            <a:xfrm>
              <a:off x="11770943" y="5352381"/>
              <a:ext cx="1079637" cy="822577"/>
            </a:xfrm>
            <a:prstGeom prst="rect">
              <a:avLst/>
            </a:prstGeom>
          </p:spPr>
        </p:pic>
      </p:grpSp>
      <p:grpSp>
        <p:nvGrpSpPr>
          <p:cNvPr id="1004" name="그룹 1004"/>
          <p:cNvGrpSpPr/>
          <p:nvPr/>
        </p:nvGrpSpPr>
        <p:grpSpPr>
          <a:xfrm>
            <a:off x="11301587" y="5895735"/>
            <a:ext cx="540822" cy="340703"/>
            <a:chOff x="11301587" y="5895735"/>
            <a:chExt cx="540822" cy="340703"/>
          </a:xfrm>
        </p:grpSpPr>
        <p:pic>
          <p:nvPicPr>
            <p:cNvPr id="16" name="Object 15"/>
            <p:cNvPicPr>
              <a:picLocks noChangeAspect="1"/>
            </p:cNvPicPr>
            <p:nvPr/>
          </p:nvPicPr>
          <p:blipFill>
            <a:blip r:embed="rId6" cstate="print"/>
            <a:stretch>
              <a:fillRect/>
            </a:stretch>
          </p:blipFill>
          <p:spPr>
            <a:xfrm>
              <a:off x="11301587" y="5895735"/>
              <a:ext cx="540822" cy="340703"/>
            </a:xfrm>
            <a:prstGeom prst="rect">
              <a:avLst/>
            </a:prstGeom>
          </p:spPr>
        </p:pic>
      </p:grpSp>
      <p:grpSp>
        <p:nvGrpSpPr>
          <p:cNvPr id="1005" name="그룹 1005"/>
          <p:cNvGrpSpPr/>
          <p:nvPr/>
        </p:nvGrpSpPr>
        <p:grpSpPr>
          <a:xfrm>
            <a:off x="10594064" y="3219048"/>
            <a:ext cx="1333469" cy="540034"/>
            <a:chOff x="10594064" y="3219048"/>
            <a:chExt cx="1333469" cy="540034"/>
          </a:xfrm>
        </p:grpSpPr>
        <p:pic>
          <p:nvPicPr>
            <p:cNvPr id="19" name="Object 18"/>
            <p:cNvPicPr>
              <a:picLocks noChangeAspect="1"/>
            </p:cNvPicPr>
            <p:nvPr/>
          </p:nvPicPr>
          <p:blipFill>
            <a:blip r:embed="rId7" cstate="print"/>
            <a:stretch>
              <a:fillRect/>
            </a:stretch>
          </p:blipFill>
          <p:spPr>
            <a:xfrm>
              <a:off x="10594064" y="3219048"/>
              <a:ext cx="1333469" cy="540034"/>
            </a:xfrm>
            <a:prstGeom prst="rect">
              <a:avLst/>
            </a:prstGeom>
          </p:spPr>
        </p:pic>
      </p:grpSp>
      <p:grpSp>
        <p:nvGrpSpPr>
          <p:cNvPr id="1006" name="그룹 1006"/>
          <p:cNvGrpSpPr/>
          <p:nvPr/>
        </p:nvGrpSpPr>
        <p:grpSpPr>
          <a:xfrm>
            <a:off x="11063545" y="3973246"/>
            <a:ext cx="1994642" cy="632051"/>
            <a:chOff x="11063545" y="3973246"/>
            <a:chExt cx="1994642" cy="632051"/>
          </a:xfrm>
        </p:grpSpPr>
        <p:pic>
          <p:nvPicPr>
            <p:cNvPr id="22" name="Object 21"/>
            <p:cNvPicPr>
              <a:picLocks noChangeAspect="1"/>
            </p:cNvPicPr>
            <p:nvPr/>
          </p:nvPicPr>
          <p:blipFill>
            <a:blip r:embed="rId8" cstate="print"/>
            <a:stretch>
              <a:fillRect/>
            </a:stretch>
          </p:blipFill>
          <p:spPr>
            <a:xfrm>
              <a:off x="11063545" y="3973246"/>
              <a:ext cx="1994642" cy="632051"/>
            </a:xfrm>
            <a:prstGeom prst="rect">
              <a:avLst/>
            </a:prstGeom>
          </p:spPr>
        </p:pic>
      </p:grpSp>
      <p:grpSp>
        <p:nvGrpSpPr>
          <p:cNvPr id="1007" name="그룹 1007"/>
          <p:cNvGrpSpPr/>
          <p:nvPr/>
        </p:nvGrpSpPr>
        <p:grpSpPr>
          <a:xfrm>
            <a:off x="6010186" y="2313836"/>
            <a:ext cx="1418385" cy="505546"/>
            <a:chOff x="6010186" y="2313836"/>
            <a:chExt cx="1418385" cy="505546"/>
          </a:xfrm>
        </p:grpSpPr>
        <p:pic>
          <p:nvPicPr>
            <p:cNvPr id="25" name="Object 24"/>
            <p:cNvPicPr>
              <a:picLocks noChangeAspect="1"/>
            </p:cNvPicPr>
            <p:nvPr/>
          </p:nvPicPr>
          <p:blipFill>
            <a:blip r:embed="rId9" cstate="print"/>
            <a:stretch>
              <a:fillRect/>
            </a:stretch>
          </p:blipFill>
          <p:spPr>
            <a:xfrm>
              <a:off x="6010186" y="2313836"/>
              <a:ext cx="1418385" cy="505546"/>
            </a:xfrm>
            <a:prstGeom prst="rect">
              <a:avLst/>
            </a:prstGeom>
          </p:spPr>
        </p:pic>
      </p:grpSp>
      <p:grpSp>
        <p:nvGrpSpPr>
          <p:cNvPr id="1008" name="그룹 1008"/>
          <p:cNvGrpSpPr/>
          <p:nvPr/>
        </p:nvGrpSpPr>
        <p:grpSpPr>
          <a:xfrm>
            <a:off x="5331224" y="6166196"/>
            <a:ext cx="7623267" cy="942044"/>
            <a:chOff x="5331224" y="6166196"/>
            <a:chExt cx="7623267" cy="942044"/>
          </a:xfrm>
        </p:grpSpPr>
        <p:pic>
          <p:nvPicPr>
            <p:cNvPr id="28" name="Object 27"/>
            <p:cNvPicPr>
              <a:picLocks noChangeAspect="1"/>
            </p:cNvPicPr>
            <p:nvPr/>
          </p:nvPicPr>
          <p:blipFill>
            <a:blip r:embed="rId10" cstate="print"/>
            <a:stretch>
              <a:fillRect/>
            </a:stretch>
          </p:blipFill>
          <p:spPr>
            <a:xfrm>
              <a:off x="5331224" y="6166196"/>
              <a:ext cx="7623267" cy="942044"/>
            </a:xfrm>
            <a:prstGeom prst="rect">
              <a:avLst/>
            </a:prstGeom>
          </p:spPr>
        </p:pic>
      </p:grpSp>
      <p:sp>
        <p:nvSpPr>
          <p:cNvPr id="30" name="Object 30"/>
          <p:cNvSpPr txBox="1"/>
          <p:nvPr/>
        </p:nvSpPr>
        <p:spPr>
          <a:xfrm>
            <a:off x="7114599" y="6333994"/>
            <a:ext cx="4056515" cy="601040"/>
          </a:xfrm>
          <a:prstGeom prst="rect">
            <a:avLst/>
          </a:prstGeom>
          <a:noFill/>
        </p:spPr>
        <p:txBody>
          <a:bodyPr wrap="square" rtlCol="0"/>
          <a:lstStyle/>
          <a:p>
            <a:pPr algn="ctr"/>
            <a:r>
              <a:rPr lang="en-US" altLang="ko-KR" sz="3600" dirty="0">
                <a:solidFill>
                  <a:srgbClr val="FFFFFF"/>
                </a:solidFill>
                <a:latin typeface="빙그레체" panose="02030803000000000000" pitchFamily="18" charset="-127"/>
                <a:ea typeface="빙그레체" panose="02030803000000000000" pitchFamily="18" charset="-127"/>
              </a:rPr>
              <a:t>Ds part </a:t>
            </a:r>
            <a:r>
              <a:rPr lang="ko-KR" altLang="en-US" sz="3600" dirty="0">
                <a:solidFill>
                  <a:srgbClr val="FFFFFF"/>
                </a:solidFill>
                <a:latin typeface="빙그레체" panose="02030803000000000000" pitchFamily="18" charset="-127"/>
                <a:ea typeface="빙그레체" panose="02030803000000000000" pitchFamily="18" charset="-127"/>
              </a:rPr>
              <a:t>진행상황</a:t>
            </a:r>
            <a:endParaRPr lang="en-US" sz="3600" dirty="0">
              <a:solidFill>
                <a:srgbClr val="FFFFFF"/>
              </a:solidFill>
              <a:latin typeface="빙그레체" panose="02030803000000000000" pitchFamily="18" charset="-127"/>
              <a:ea typeface="빙그레체" panose="02030803000000000000" pitchFamily="18" charset="-127"/>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95238" y="-95238"/>
            <a:ext cx="18476190" cy="10495238"/>
            <a:chOff x="-95238" y="-95238"/>
            <a:chExt cx="18476190" cy="10495238"/>
          </a:xfrm>
        </p:grpSpPr>
        <p:pic>
          <p:nvPicPr>
            <p:cNvPr id="3" name="Object 2"/>
            <p:cNvPicPr>
              <a:picLocks noChangeAspect="1"/>
            </p:cNvPicPr>
            <p:nvPr/>
          </p:nvPicPr>
          <p:blipFill>
            <a:blip r:embed="rId2" cstate="print"/>
            <a:stretch>
              <a:fillRect/>
            </a:stretch>
          </p:blipFill>
          <p:spPr>
            <a:xfrm>
              <a:off x="-95238" y="-95238"/>
              <a:ext cx="18476190" cy="10495238"/>
            </a:xfrm>
            <a:prstGeom prst="rect">
              <a:avLst/>
            </a:prstGeom>
          </p:spPr>
        </p:pic>
      </p:grpSp>
      <p:pic>
        <p:nvPicPr>
          <p:cNvPr id="47" name="그림 46">
            <a:extLst>
              <a:ext uri="{FF2B5EF4-FFF2-40B4-BE49-F238E27FC236}">
                <a16:creationId xmlns:a16="http://schemas.microsoft.com/office/drawing/2014/main" id="{5C61DE66-A76E-4F18-84FE-71F59FAC4EAB}"/>
              </a:ext>
            </a:extLst>
          </p:cNvPr>
          <p:cNvPicPr>
            <a:picLocks noChangeAspect="1"/>
          </p:cNvPicPr>
          <p:nvPr/>
        </p:nvPicPr>
        <p:blipFill>
          <a:blip r:embed="rId3"/>
          <a:stretch>
            <a:fillRect/>
          </a:stretch>
        </p:blipFill>
        <p:spPr>
          <a:xfrm>
            <a:off x="1066800" y="1427369"/>
            <a:ext cx="9284888" cy="1437590"/>
          </a:xfrm>
          <a:prstGeom prst="rect">
            <a:avLst/>
          </a:prstGeom>
        </p:spPr>
      </p:pic>
      <p:pic>
        <p:nvPicPr>
          <p:cNvPr id="48" name="그림 47">
            <a:extLst>
              <a:ext uri="{FF2B5EF4-FFF2-40B4-BE49-F238E27FC236}">
                <a16:creationId xmlns:a16="http://schemas.microsoft.com/office/drawing/2014/main" id="{D74E1BFC-16DD-4B00-B05C-E727E37E7449}"/>
              </a:ext>
            </a:extLst>
          </p:cNvPr>
          <p:cNvPicPr>
            <a:picLocks noChangeAspect="1"/>
          </p:cNvPicPr>
          <p:nvPr/>
        </p:nvPicPr>
        <p:blipFill rotWithShape="1">
          <a:blip r:embed="rId4"/>
          <a:srcRect b="38615"/>
          <a:stretch/>
        </p:blipFill>
        <p:spPr>
          <a:xfrm>
            <a:off x="1066800" y="2910365"/>
            <a:ext cx="9284888" cy="4247472"/>
          </a:xfrm>
          <a:prstGeom prst="rect">
            <a:avLst/>
          </a:prstGeom>
        </p:spPr>
      </p:pic>
      <p:pic>
        <p:nvPicPr>
          <p:cNvPr id="50" name="Picture 6" descr="LPG충전소→수소복합충전소&amp;#39; 정책 지원 더해진다 - ::: 글로벌 녹색성장 미디어 - 이투뉴스">
            <a:extLst>
              <a:ext uri="{FF2B5EF4-FFF2-40B4-BE49-F238E27FC236}">
                <a16:creationId xmlns:a16="http://schemas.microsoft.com/office/drawing/2014/main" id="{F7A1ADA6-BD4F-4B07-AA18-16F7840941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914"/>
          <a:stretch/>
        </p:blipFill>
        <p:spPr bwMode="auto">
          <a:xfrm>
            <a:off x="10351688" y="2146164"/>
            <a:ext cx="7156317" cy="400115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C1012F03-AF7F-466F-9E16-AEF50CB6FD42}"/>
              </a:ext>
            </a:extLst>
          </p:cNvPr>
          <p:cNvSpPr txBox="1"/>
          <p:nvPr/>
        </p:nvSpPr>
        <p:spPr>
          <a:xfrm>
            <a:off x="1066800" y="7287397"/>
            <a:ext cx="16441205" cy="1706878"/>
          </a:xfrm>
          <a:prstGeom prst="rect">
            <a:avLst/>
          </a:prstGeom>
          <a:noFill/>
        </p:spPr>
        <p:txBody>
          <a:bodyPr wrap="square" rtlCol="0">
            <a:spAutoFit/>
          </a:bodyPr>
          <a:lstStyle/>
          <a:p>
            <a:pPr>
              <a:lnSpc>
                <a:spcPct val="150000"/>
              </a:lnSpc>
            </a:pPr>
            <a:r>
              <a:rPr lang="ko-KR" altLang="en-US" sz="2400" dirty="0">
                <a:latin typeface="빙그레체" panose="02030803000000000000" pitchFamily="18" charset="-127"/>
                <a:ea typeface="빙그레체" panose="02030803000000000000" pitchFamily="18" charset="-127"/>
              </a:rPr>
              <a:t>수소충전소와 </a:t>
            </a:r>
            <a:r>
              <a:rPr lang="en-US" altLang="ko-KR" sz="2400" dirty="0">
                <a:latin typeface="빙그레체" panose="02030803000000000000" pitchFamily="18" charset="-127"/>
                <a:ea typeface="빙그레체" panose="02030803000000000000" pitchFamily="18" charset="-127"/>
              </a:rPr>
              <a:t>LPG</a:t>
            </a:r>
            <a:r>
              <a:rPr lang="ko-KR" altLang="en-US" sz="2400" dirty="0">
                <a:latin typeface="빙그레체" panose="02030803000000000000" pitchFamily="18" charset="-127"/>
                <a:ea typeface="빙그레체" panose="02030803000000000000" pitchFamily="18" charset="-127"/>
              </a:rPr>
              <a:t>충전소는 고압가스 규제를 받으며 정부에서도 </a:t>
            </a:r>
            <a:r>
              <a:rPr lang="en-US" altLang="ko-KR" sz="2400" dirty="0">
                <a:latin typeface="빙그레체" panose="02030803000000000000" pitchFamily="18" charset="-127"/>
                <a:ea typeface="빙그레체" panose="02030803000000000000" pitchFamily="18" charset="-127"/>
              </a:rPr>
              <a:t>LPG </a:t>
            </a:r>
            <a:r>
              <a:rPr lang="ko-KR" altLang="en-US" sz="2400" dirty="0">
                <a:latin typeface="빙그레체" panose="02030803000000000000" pitchFamily="18" charset="-127"/>
                <a:ea typeface="빙그레체" panose="02030803000000000000" pitchFamily="18" charset="-127"/>
              </a:rPr>
              <a:t>충전소 활용 복합충전소를 구축할 계획을 가짐</a:t>
            </a:r>
            <a:endParaRPr lang="en-US" altLang="ko-KR" sz="2400" dirty="0">
              <a:latin typeface="빙그레체" panose="02030803000000000000" pitchFamily="18" charset="-127"/>
              <a:ea typeface="빙그레체" panose="02030803000000000000" pitchFamily="18" charset="-127"/>
            </a:endParaRPr>
          </a:p>
          <a:p>
            <a:pPr>
              <a:lnSpc>
                <a:spcPct val="150000"/>
              </a:lnSpc>
            </a:pPr>
            <a:r>
              <a:rPr lang="ko-KR" altLang="en-US" sz="2400" dirty="0">
                <a:latin typeface="빙그레체" panose="02030803000000000000" pitchFamily="18" charset="-127"/>
                <a:ea typeface="빙그레체" panose="02030803000000000000" pitchFamily="18" charset="-127"/>
              </a:rPr>
              <a:t>서울 </a:t>
            </a:r>
            <a:r>
              <a:rPr lang="en-US" altLang="ko-KR" sz="2400" dirty="0">
                <a:latin typeface="빙그레체" panose="02030803000000000000" pitchFamily="18" charset="-127"/>
                <a:ea typeface="빙그레체" panose="02030803000000000000" pitchFamily="18" charset="-127"/>
              </a:rPr>
              <a:t>LPG </a:t>
            </a:r>
            <a:r>
              <a:rPr lang="ko-KR" altLang="en-US" sz="2400" dirty="0">
                <a:latin typeface="빙그레체" panose="02030803000000000000" pitchFamily="18" charset="-127"/>
                <a:ea typeface="빙그레체" panose="02030803000000000000" pitchFamily="18" charset="-127"/>
              </a:rPr>
              <a:t>충전소 위치를 기반한 비지도 학습법인 </a:t>
            </a:r>
            <a:r>
              <a:rPr lang="en-US" altLang="ko-KR" sz="2400" b="1" dirty="0">
                <a:latin typeface="빙그레체" panose="02030803000000000000" pitchFamily="18" charset="-127"/>
                <a:ea typeface="빙그레체" panose="02030803000000000000" pitchFamily="18" charset="-127"/>
              </a:rPr>
              <a:t>k-means</a:t>
            </a:r>
            <a:r>
              <a:rPr lang="en-US" altLang="ko-KR" sz="2400" dirty="0">
                <a:latin typeface="빙그레체" panose="02030803000000000000" pitchFamily="18" charset="-127"/>
                <a:ea typeface="빙그레체" panose="02030803000000000000" pitchFamily="18" charset="-127"/>
              </a:rPr>
              <a:t> </a:t>
            </a:r>
            <a:r>
              <a:rPr lang="ko-KR" altLang="en-US" sz="2400" dirty="0">
                <a:latin typeface="빙그레체" panose="02030803000000000000" pitchFamily="18" charset="-127"/>
                <a:ea typeface="빙그레체" panose="02030803000000000000" pitchFamily="18" charset="-127"/>
              </a:rPr>
              <a:t>클러스터링과 </a:t>
            </a:r>
            <a:r>
              <a:rPr lang="en-US" altLang="ko-KR" sz="2400" dirty="0">
                <a:latin typeface="빙그레체" panose="02030803000000000000" pitchFamily="18" charset="-127"/>
                <a:ea typeface="빙그레체" panose="02030803000000000000" pitchFamily="18" charset="-127"/>
              </a:rPr>
              <a:t>k-medoids </a:t>
            </a:r>
            <a:r>
              <a:rPr lang="ko-KR" altLang="en-US" sz="2400" dirty="0">
                <a:latin typeface="빙그레체" panose="02030803000000000000" pitchFamily="18" charset="-127"/>
                <a:ea typeface="빙그레체" panose="02030803000000000000" pitchFamily="18" charset="-127"/>
              </a:rPr>
              <a:t>클러스터링을 활용하여 </a:t>
            </a:r>
            <a:endParaRPr lang="en-US" altLang="ko-KR" sz="2400" dirty="0">
              <a:latin typeface="빙그레체" panose="02030803000000000000" pitchFamily="18" charset="-127"/>
              <a:ea typeface="빙그레체" panose="02030803000000000000" pitchFamily="18" charset="-127"/>
            </a:endParaRPr>
          </a:p>
          <a:p>
            <a:pPr>
              <a:lnSpc>
                <a:spcPct val="150000"/>
              </a:lnSpc>
            </a:pPr>
            <a:r>
              <a:rPr lang="ko-KR" altLang="en-US" sz="2400" dirty="0">
                <a:latin typeface="빙그레체" panose="02030803000000000000" pitchFamily="18" charset="-127"/>
                <a:ea typeface="빙그레체" panose="02030803000000000000" pitchFamily="18" charset="-127"/>
              </a:rPr>
              <a:t>수소충전소 입지 분석 수행</a:t>
            </a:r>
          </a:p>
        </p:txBody>
      </p:sp>
      <p:sp>
        <p:nvSpPr>
          <p:cNvPr id="56" name="TextBox 55">
            <a:extLst>
              <a:ext uri="{FF2B5EF4-FFF2-40B4-BE49-F238E27FC236}">
                <a16:creationId xmlns:a16="http://schemas.microsoft.com/office/drawing/2014/main" id="{C08D54A0-7B4A-4257-8255-0CBE600ECF75}"/>
              </a:ext>
            </a:extLst>
          </p:cNvPr>
          <p:cNvSpPr txBox="1"/>
          <p:nvPr/>
        </p:nvSpPr>
        <p:spPr>
          <a:xfrm>
            <a:off x="381000" y="342900"/>
            <a:ext cx="4648200" cy="646331"/>
          </a:xfrm>
          <a:prstGeom prst="rect">
            <a:avLst/>
          </a:prstGeom>
          <a:noFill/>
        </p:spPr>
        <p:txBody>
          <a:bodyPr wrap="square" rtlCol="0">
            <a:spAutoFit/>
          </a:bodyPr>
          <a:lstStyle/>
          <a:p>
            <a:r>
              <a:rPr lang="en-US" altLang="ko-KR" sz="3600" dirty="0">
                <a:solidFill>
                  <a:srgbClr val="3F9E47"/>
                </a:solidFill>
                <a:latin typeface="빙그레체" panose="02030803000000000000" pitchFamily="18" charset="-127"/>
                <a:ea typeface="빙그레체" panose="02030803000000000000" pitchFamily="18" charset="-127"/>
              </a:rPr>
              <a:t>2. DS part</a:t>
            </a:r>
            <a:r>
              <a:rPr lang="ko-KR" altLang="en-US" sz="3600" dirty="0">
                <a:solidFill>
                  <a:srgbClr val="3F9E47"/>
                </a:solidFill>
                <a:latin typeface="빙그레체" panose="02030803000000000000" pitchFamily="18" charset="-127"/>
                <a:ea typeface="빙그레체" panose="02030803000000000000" pitchFamily="18" charset="-127"/>
              </a:rPr>
              <a:t> 진행상황</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95238" y="-95238"/>
            <a:ext cx="18476190" cy="10495238"/>
            <a:chOff x="-95238" y="-95238"/>
            <a:chExt cx="18476190" cy="10495238"/>
          </a:xfrm>
        </p:grpSpPr>
        <p:pic>
          <p:nvPicPr>
            <p:cNvPr id="3" name="Object 2"/>
            <p:cNvPicPr>
              <a:picLocks noChangeAspect="1"/>
            </p:cNvPicPr>
            <p:nvPr/>
          </p:nvPicPr>
          <p:blipFill>
            <a:blip r:embed="rId2" cstate="print"/>
            <a:stretch>
              <a:fillRect/>
            </a:stretch>
          </p:blipFill>
          <p:spPr>
            <a:xfrm>
              <a:off x="-95238" y="-95238"/>
              <a:ext cx="18476190" cy="10495238"/>
            </a:xfrm>
            <a:prstGeom prst="rect">
              <a:avLst/>
            </a:prstGeom>
          </p:spPr>
        </p:pic>
      </p:grpSp>
      <p:sp>
        <p:nvSpPr>
          <p:cNvPr id="45" name="TextBox 44">
            <a:extLst>
              <a:ext uri="{FF2B5EF4-FFF2-40B4-BE49-F238E27FC236}">
                <a16:creationId xmlns:a16="http://schemas.microsoft.com/office/drawing/2014/main" id="{E0FEEC5B-C621-43A7-A853-DE4E7CE981E8}"/>
              </a:ext>
            </a:extLst>
          </p:cNvPr>
          <p:cNvSpPr txBox="1"/>
          <p:nvPr/>
        </p:nvSpPr>
        <p:spPr>
          <a:xfrm>
            <a:off x="381000" y="342900"/>
            <a:ext cx="4495800" cy="646331"/>
          </a:xfrm>
          <a:prstGeom prst="rect">
            <a:avLst/>
          </a:prstGeom>
          <a:noFill/>
        </p:spPr>
        <p:txBody>
          <a:bodyPr wrap="square" rtlCol="0">
            <a:spAutoFit/>
          </a:bodyPr>
          <a:lstStyle/>
          <a:p>
            <a:r>
              <a:rPr lang="en-US" altLang="ko-KR" sz="3600" dirty="0">
                <a:solidFill>
                  <a:srgbClr val="3F9E47"/>
                </a:solidFill>
                <a:latin typeface="빙그레체" panose="02030803000000000000" pitchFamily="18" charset="-127"/>
                <a:ea typeface="빙그레체" panose="02030803000000000000" pitchFamily="18" charset="-127"/>
              </a:rPr>
              <a:t>2. DS part</a:t>
            </a:r>
            <a:r>
              <a:rPr lang="ko-KR" altLang="en-US" sz="3600" dirty="0">
                <a:solidFill>
                  <a:srgbClr val="3F9E47"/>
                </a:solidFill>
                <a:latin typeface="빙그레체" panose="02030803000000000000" pitchFamily="18" charset="-127"/>
                <a:ea typeface="빙그레체" panose="02030803000000000000" pitchFamily="18" charset="-127"/>
              </a:rPr>
              <a:t> 진행상황</a:t>
            </a:r>
          </a:p>
        </p:txBody>
      </p:sp>
      <p:pic>
        <p:nvPicPr>
          <p:cNvPr id="9" name="그림 8">
            <a:extLst>
              <a:ext uri="{FF2B5EF4-FFF2-40B4-BE49-F238E27FC236}">
                <a16:creationId xmlns:a16="http://schemas.microsoft.com/office/drawing/2014/main" id="{B038E0CC-CA0D-476F-BC8E-9AA95E73A9C2}"/>
              </a:ext>
            </a:extLst>
          </p:cNvPr>
          <p:cNvPicPr>
            <a:picLocks noChangeAspect="1"/>
          </p:cNvPicPr>
          <p:nvPr/>
        </p:nvPicPr>
        <p:blipFill>
          <a:blip r:embed="rId3"/>
          <a:stretch>
            <a:fillRect/>
          </a:stretch>
        </p:blipFill>
        <p:spPr>
          <a:xfrm>
            <a:off x="346848" y="1779494"/>
            <a:ext cx="5567281" cy="4124385"/>
          </a:xfrm>
          <a:prstGeom prst="rect">
            <a:avLst/>
          </a:prstGeom>
        </p:spPr>
      </p:pic>
      <p:pic>
        <p:nvPicPr>
          <p:cNvPr id="10" name="그림 9">
            <a:extLst>
              <a:ext uri="{FF2B5EF4-FFF2-40B4-BE49-F238E27FC236}">
                <a16:creationId xmlns:a16="http://schemas.microsoft.com/office/drawing/2014/main" id="{29A206E4-4B60-452E-B251-99A3D6655951}"/>
              </a:ext>
            </a:extLst>
          </p:cNvPr>
          <p:cNvPicPr>
            <a:picLocks noChangeAspect="1"/>
          </p:cNvPicPr>
          <p:nvPr/>
        </p:nvPicPr>
        <p:blipFill>
          <a:blip r:embed="rId4"/>
          <a:stretch>
            <a:fillRect/>
          </a:stretch>
        </p:blipFill>
        <p:spPr>
          <a:xfrm>
            <a:off x="12034054" y="1779494"/>
            <a:ext cx="5810618" cy="4149038"/>
          </a:xfrm>
          <a:prstGeom prst="rect">
            <a:avLst/>
          </a:prstGeom>
        </p:spPr>
      </p:pic>
      <p:pic>
        <p:nvPicPr>
          <p:cNvPr id="11" name="그림 10">
            <a:extLst>
              <a:ext uri="{FF2B5EF4-FFF2-40B4-BE49-F238E27FC236}">
                <a16:creationId xmlns:a16="http://schemas.microsoft.com/office/drawing/2014/main" id="{ABC0052D-43AA-45A4-8A7D-860CD4596702}"/>
              </a:ext>
            </a:extLst>
          </p:cNvPr>
          <p:cNvPicPr>
            <a:picLocks noChangeAspect="1"/>
          </p:cNvPicPr>
          <p:nvPr/>
        </p:nvPicPr>
        <p:blipFill rotWithShape="1">
          <a:blip r:embed="rId5"/>
          <a:srcRect l="7213" t="6615" r="8889" b="3278"/>
          <a:stretch/>
        </p:blipFill>
        <p:spPr>
          <a:xfrm>
            <a:off x="6096000" y="1790700"/>
            <a:ext cx="5756183" cy="4124385"/>
          </a:xfrm>
          <a:prstGeom prst="rect">
            <a:avLst/>
          </a:prstGeom>
        </p:spPr>
      </p:pic>
      <p:sp>
        <p:nvSpPr>
          <p:cNvPr id="12" name="TextBox 11">
            <a:extLst>
              <a:ext uri="{FF2B5EF4-FFF2-40B4-BE49-F238E27FC236}">
                <a16:creationId xmlns:a16="http://schemas.microsoft.com/office/drawing/2014/main" id="{E5B22DA4-88C4-4641-B8BF-13E824918E67}"/>
              </a:ext>
            </a:extLst>
          </p:cNvPr>
          <p:cNvSpPr txBox="1"/>
          <p:nvPr/>
        </p:nvSpPr>
        <p:spPr>
          <a:xfrm>
            <a:off x="671917" y="6057900"/>
            <a:ext cx="4917141" cy="369332"/>
          </a:xfrm>
          <a:prstGeom prst="rect">
            <a:avLst/>
          </a:prstGeom>
          <a:noFill/>
        </p:spPr>
        <p:txBody>
          <a:bodyPr wrap="square" rtlCol="0">
            <a:spAutoFit/>
          </a:bodyPr>
          <a:lstStyle/>
          <a:p>
            <a:r>
              <a:rPr lang="en-US" altLang="ko-KR" b="1" dirty="0">
                <a:latin typeface="빙그레체" panose="02030803000000000000" pitchFamily="18" charset="-127"/>
                <a:ea typeface="빙그레체" panose="02030803000000000000" pitchFamily="18" charset="-127"/>
              </a:rPr>
              <a:t>Fig. </a:t>
            </a:r>
            <a:r>
              <a:rPr lang="ko-KR" altLang="en-US" b="1" dirty="0">
                <a:latin typeface="빙그레체" panose="02030803000000000000" pitchFamily="18" charset="-127"/>
                <a:ea typeface="빙그레체" panose="02030803000000000000" pitchFamily="18" charset="-127"/>
              </a:rPr>
              <a:t>선행연구 </a:t>
            </a:r>
            <a:r>
              <a:rPr lang="en-US" altLang="ko-KR" b="1" dirty="0">
                <a:latin typeface="빙그레체" panose="02030803000000000000" pitchFamily="18" charset="-127"/>
                <a:ea typeface="빙그레체" panose="02030803000000000000" pitchFamily="18" charset="-127"/>
              </a:rPr>
              <a:t>K-</a:t>
            </a:r>
            <a:r>
              <a:rPr lang="en-US" altLang="ko-KR" b="1" dirty="0" err="1">
                <a:latin typeface="빙그레체" panose="02030803000000000000" pitchFamily="18" charset="-127"/>
                <a:ea typeface="빙그레체" panose="02030803000000000000" pitchFamily="18" charset="-127"/>
              </a:rPr>
              <a:t>medoids</a:t>
            </a:r>
            <a:r>
              <a:rPr lang="en-US" altLang="ko-KR" b="1" dirty="0">
                <a:latin typeface="빙그레체" panose="02030803000000000000" pitchFamily="18" charset="-127"/>
                <a:ea typeface="빙그레체" panose="02030803000000000000" pitchFamily="18" charset="-127"/>
              </a:rPr>
              <a:t> clustering (k =4)</a:t>
            </a:r>
            <a:endParaRPr lang="ko-KR" altLang="en-US" b="1" dirty="0">
              <a:latin typeface="빙그레체" panose="02030803000000000000" pitchFamily="18" charset="-127"/>
              <a:ea typeface="빙그레체" panose="02030803000000000000" pitchFamily="18" charset="-127"/>
            </a:endParaRPr>
          </a:p>
        </p:txBody>
      </p:sp>
      <p:sp>
        <p:nvSpPr>
          <p:cNvPr id="13" name="TextBox 12">
            <a:extLst>
              <a:ext uri="{FF2B5EF4-FFF2-40B4-BE49-F238E27FC236}">
                <a16:creationId xmlns:a16="http://schemas.microsoft.com/office/drawing/2014/main" id="{3218894E-C40C-4686-BB34-83531845B3BC}"/>
              </a:ext>
            </a:extLst>
          </p:cNvPr>
          <p:cNvSpPr txBox="1"/>
          <p:nvPr/>
        </p:nvSpPr>
        <p:spPr>
          <a:xfrm>
            <a:off x="7275957" y="6057900"/>
            <a:ext cx="3733799" cy="369332"/>
          </a:xfrm>
          <a:prstGeom prst="rect">
            <a:avLst/>
          </a:prstGeom>
          <a:noFill/>
        </p:spPr>
        <p:txBody>
          <a:bodyPr wrap="square" rtlCol="0">
            <a:spAutoFit/>
          </a:bodyPr>
          <a:lstStyle/>
          <a:p>
            <a:r>
              <a:rPr lang="en-US" altLang="ko-KR" b="1" dirty="0">
                <a:latin typeface="빙그레체" panose="02030803000000000000" pitchFamily="18" charset="-127"/>
                <a:ea typeface="빙그레체" panose="02030803000000000000" pitchFamily="18" charset="-127"/>
              </a:rPr>
              <a:t>Fig. K-means clustering (k =4)</a:t>
            </a:r>
            <a:endParaRPr lang="ko-KR" altLang="en-US" b="1" dirty="0">
              <a:latin typeface="빙그레체" panose="02030803000000000000" pitchFamily="18" charset="-127"/>
              <a:ea typeface="빙그레체" panose="02030803000000000000" pitchFamily="18" charset="-127"/>
            </a:endParaRPr>
          </a:p>
        </p:txBody>
      </p:sp>
      <p:sp>
        <p:nvSpPr>
          <p:cNvPr id="14" name="TextBox 13">
            <a:extLst>
              <a:ext uri="{FF2B5EF4-FFF2-40B4-BE49-F238E27FC236}">
                <a16:creationId xmlns:a16="http://schemas.microsoft.com/office/drawing/2014/main" id="{D86C3862-FC59-483F-B1EF-B55AD0375F57}"/>
              </a:ext>
            </a:extLst>
          </p:cNvPr>
          <p:cNvSpPr txBox="1"/>
          <p:nvPr/>
        </p:nvSpPr>
        <p:spPr>
          <a:xfrm>
            <a:off x="12407610" y="6057900"/>
            <a:ext cx="5063506" cy="369332"/>
          </a:xfrm>
          <a:prstGeom prst="rect">
            <a:avLst/>
          </a:prstGeom>
          <a:noFill/>
        </p:spPr>
        <p:txBody>
          <a:bodyPr wrap="square" rtlCol="0">
            <a:spAutoFit/>
          </a:bodyPr>
          <a:lstStyle/>
          <a:p>
            <a:r>
              <a:rPr lang="en-US" altLang="ko-KR" b="1" dirty="0">
                <a:latin typeface="빙그레체" panose="02030803000000000000" pitchFamily="18" charset="-127"/>
                <a:ea typeface="빙그레체" panose="02030803000000000000" pitchFamily="18" charset="-127"/>
              </a:rPr>
              <a:t>Fig. </a:t>
            </a:r>
            <a:r>
              <a:rPr lang="ko-KR" altLang="en-US" b="1" dirty="0">
                <a:latin typeface="빙그레체" panose="02030803000000000000" pitchFamily="18" charset="-127"/>
                <a:ea typeface="빙그레체" panose="02030803000000000000" pitchFamily="18" charset="-127"/>
              </a:rPr>
              <a:t>선행연구 </a:t>
            </a:r>
            <a:r>
              <a:rPr lang="en-US" altLang="ko-KR" b="1" dirty="0">
                <a:latin typeface="빙그레체" panose="02030803000000000000" pitchFamily="18" charset="-127"/>
                <a:ea typeface="빙그레체" panose="02030803000000000000" pitchFamily="18" charset="-127"/>
              </a:rPr>
              <a:t>K-</a:t>
            </a:r>
            <a:r>
              <a:rPr lang="en-US" altLang="ko-KR" b="1" dirty="0" err="1">
                <a:latin typeface="빙그레체" panose="02030803000000000000" pitchFamily="18" charset="-127"/>
                <a:ea typeface="빙그레체" panose="02030803000000000000" pitchFamily="18" charset="-127"/>
              </a:rPr>
              <a:t>medoids</a:t>
            </a:r>
            <a:r>
              <a:rPr lang="en-US" altLang="ko-KR" b="1" dirty="0">
                <a:latin typeface="빙그레체" panose="02030803000000000000" pitchFamily="18" charset="-127"/>
                <a:ea typeface="빙그레체" panose="02030803000000000000" pitchFamily="18" charset="-127"/>
              </a:rPr>
              <a:t> clustering (k =4)</a:t>
            </a:r>
            <a:endParaRPr lang="ko-KR" altLang="en-US" b="1" dirty="0">
              <a:latin typeface="빙그레체" panose="02030803000000000000" pitchFamily="18" charset="-127"/>
              <a:ea typeface="빙그레체" panose="02030803000000000000" pitchFamily="18" charset="-127"/>
            </a:endParaRPr>
          </a:p>
        </p:txBody>
      </p:sp>
      <p:sp>
        <p:nvSpPr>
          <p:cNvPr id="17" name="TextBox 16">
            <a:extLst>
              <a:ext uri="{FF2B5EF4-FFF2-40B4-BE49-F238E27FC236}">
                <a16:creationId xmlns:a16="http://schemas.microsoft.com/office/drawing/2014/main" id="{E3D20C9E-D293-4DCC-860E-FEFF382E862C}"/>
              </a:ext>
            </a:extLst>
          </p:cNvPr>
          <p:cNvSpPr txBox="1"/>
          <p:nvPr/>
        </p:nvSpPr>
        <p:spPr>
          <a:xfrm>
            <a:off x="1056142" y="6743700"/>
            <a:ext cx="16175716" cy="26776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400" dirty="0">
                <a:latin typeface="빙그레체" panose="02030803000000000000" pitchFamily="18" charset="-127"/>
                <a:ea typeface="빙그레체" panose="02030803000000000000" pitchFamily="18" charset="-127"/>
              </a:rPr>
              <a:t>K-means clustering </a:t>
            </a:r>
            <a:r>
              <a:rPr lang="ko-KR" altLang="en-US" sz="2400" dirty="0">
                <a:latin typeface="빙그레체" panose="02030803000000000000" pitchFamily="18" charset="-127"/>
                <a:ea typeface="빙그레체" panose="02030803000000000000" pitchFamily="18" charset="-127"/>
              </a:rPr>
              <a:t>학습 결과 기존 논문에서 선정된 입지와 비슷함</a:t>
            </a:r>
            <a:endParaRPr lang="en-US" altLang="ko-KR" sz="2400" dirty="0">
              <a:latin typeface="빙그레체" panose="02030803000000000000" pitchFamily="18" charset="-127"/>
              <a:ea typeface="빙그레체" panose="02030803000000000000" pitchFamily="18" charset="-127"/>
            </a:endParaRPr>
          </a:p>
          <a:p>
            <a:pPr marL="285750" indent="-285750">
              <a:lnSpc>
                <a:spcPct val="150000"/>
              </a:lnSpc>
              <a:buFont typeface="Arial" panose="020B0604020202020204" pitchFamily="34" charset="0"/>
              <a:buChar char="•"/>
            </a:pPr>
            <a:r>
              <a:rPr lang="en-US" altLang="ko-KR" sz="2400" dirty="0">
                <a:latin typeface="빙그레체" panose="02030803000000000000" pitchFamily="18" charset="-127"/>
                <a:ea typeface="빙그레체" panose="02030803000000000000" pitchFamily="18" charset="-127"/>
              </a:rPr>
              <a:t>K-</a:t>
            </a:r>
            <a:r>
              <a:rPr lang="en-US" altLang="ko-KR" sz="2400" dirty="0" err="1">
                <a:latin typeface="빙그레체" panose="02030803000000000000" pitchFamily="18" charset="-127"/>
                <a:ea typeface="빙그레체" panose="02030803000000000000" pitchFamily="18" charset="-127"/>
              </a:rPr>
              <a:t>medoids</a:t>
            </a:r>
            <a:r>
              <a:rPr lang="en-US" altLang="ko-KR" sz="2400" dirty="0">
                <a:latin typeface="빙그레체" panose="02030803000000000000" pitchFamily="18" charset="-127"/>
                <a:ea typeface="빙그레체" panose="02030803000000000000" pitchFamily="18" charset="-127"/>
              </a:rPr>
              <a:t> clustering </a:t>
            </a:r>
            <a:r>
              <a:rPr lang="ko-KR" altLang="en-US" sz="2400" dirty="0">
                <a:latin typeface="빙그레체" panose="02030803000000000000" pitchFamily="18" charset="-127"/>
                <a:ea typeface="빙그레체" panose="02030803000000000000" pitchFamily="18" charset="-127"/>
              </a:rPr>
              <a:t>학습 결과 기존 논문 선정 입지와 약간의 차이가 있음</a:t>
            </a:r>
            <a:endParaRPr lang="en-US" altLang="ko-KR" sz="2400" dirty="0">
              <a:latin typeface="빙그레체" panose="02030803000000000000" pitchFamily="18" charset="-127"/>
              <a:ea typeface="빙그레체" panose="02030803000000000000" pitchFamily="18" charset="-127"/>
            </a:endParaRPr>
          </a:p>
          <a:p>
            <a:pPr marL="540000" lvl="1" indent="-285750">
              <a:lnSpc>
                <a:spcPct val="150000"/>
              </a:lnSpc>
              <a:buFont typeface="나눔스퀘어 ExtraBold" panose="020B0600000101010101" pitchFamily="50" charset="-127"/>
              <a:buChar char="‐"/>
            </a:pPr>
            <a:r>
              <a:rPr lang="ko-KR" altLang="en-US" sz="2400" dirty="0">
                <a:latin typeface="빙그레체" panose="02030803000000000000" pitchFamily="18" charset="-127"/>
                <a:ea typeface="빙그레체" panose="02030803000000000000" pitchFamily="18" charset="-127"/>
              </a:rPr>
              <a:t>선행연구의 경우 </a:t>
            </a:r>
            <a:r>
              <a:rPr lang="en-US" altLang="ko-KR" sz="2400" dirty="0">
                <a:latin typeface="빙그레체" panose="02030803000000000000" pitchFamily="18" charset="-127"/>
                <a:ea typeface="빙그레체" panose="02030803000000000000" pitchFamily="18" charset="-127"/>
              </a:rPr>
              <a:t>2018</a:t>
            </a:r>
            <a:r>
              <a:rPr lang="ko-KR" altLang="en-US" sz="2400" dirty="0">
                <a:latin typeface="빙그레체" panose="02030803000000000000" pitchFamily="18" charset="-127"/>
                <a:ea typeface="빙그레체" panose="02030803000000000000" pitchFamily="18" charset="-127"/>
              </a:rPr>
              <a:t>년의 주유소 및 </a:t>
            </a:r>
            <a:r>
              <a:rPr lang="en-US" altLang="ko-KR" sz="2400" dirty="0">
                <a:latin typeface="빙그레체" panose="02030803000000000000" pitchFamily="18" charset="-127"/>
                <a:ea typeface="빙그레체" panose="02030803000000000000" pitchFamily="18" charset="-127"/>
              </a:rPr>
              <a:t>LPG </a:t>
            </a:r>
            <a:r>
              <a:rPr lang="ko-KR" altLang="en-US" sz="2400" dirty="0">
                <a:latin typeface="빙그레체" panose="02030803000000000000" pitchFamily="18" charset="-127"/>
                <a:ea typeface="빙그레체" panose="02030803000000000000" pitchFamily="18" charset="-127"/>
              </a:rPr>
              <a:t>충전소 기반으로 </a:t>
            </a:r>
            <a:r>
              <a:rPr lang="ko-KR" altLang="en-US" sz="2400" dirty="0" err="1">
                <a:latin typeface="빙그레체" panose="02030803000000000000" pitchFamily="18" charset="-127"/>
                <a:ea typeface="빙그레체" panose="02030803000000000000" pitchFamily="18" charset="-127"/>
              </a:rPr>
              <a:t>최적입지를</a:t>
            </a:r>
            <a:r>
              <a:rPr lang="ko-KR" altLang="en-US" sz="2400" dirty="0">
                <a:latin typeface="빙그레체" panose="02030803000000000000" pitchFamily="18" charset="-127"/>
                <a:ea typeface="빙그레체" panose="02030803000000000000" pitchFamily="18" charset="-127"/>
              </a:rPr>
              <a:t> 선정하여 분석결과가 상이할 수 있음</a:t>
            </a:r>
          </a:p>
          <a:p>
            <a:pPr marL="540000" lvl="1" indent="-285750">
              <a:lnSpc>
                <a:spcPct val="150000"/>
              </a:lnSpc>
              <a:buFont typeface="나눔스퀘어 ExtraBold" panose="020B0600000101010101" pitchFamily="50" charset="-127"/>
              <a:buChar char="‐"/>
            </a:pPr>
            <a:r>
              <a:rPr lang="en-US" altLang="ko-KR" sz="2400" dirty="0">
                <a:latin typeface="빙그레체" panose="02030803000000000000" pitchFamily="18" charset="-127"/>
                <a:ea typeface="빙그레체" panose="02030803000000000000" pitchFamily="18" charset="-127"/>
              </a:rPr>
              <a:t>K-means</a:t>
            </a:r>
            <a:r>
              <a:rPr lang="ko-KR" altLang="en-US" sz="2400" dirty="0">
                <a:latin typeface="빙그레체" panose="02030803000000000000" pitchFamily="18" charset="-127"/>
                <a:ea typeface="빙그레체" panose="02030803000000000000" pitchFamily="18" charset="-127"/>
              </a:rPr>
              <a:t>보다 </a:t>
            </a:r>
            <a:r>
              <a:rPr lang="en-US" altLang="ko-KR" sz="2400" dirty="0">
                <a:latin typeface="빙그레체" panose="02030803000000000000" pitchFamily="18" charset="-127"/>
                <a:ea typeface="빙그레체" panose="02030803000000000000" pitchFamily="18" charset="-127"/>
              </a:rPr>
              <a:t>K-</a:t>
            </a:r>
            <a:r>
              <a:rPr lang="en-US" altLang="ko-KR" sz="2400" dirty="0" err="1">
                <a:latin typeface="빙그레체" panose="02030803000000000000" pitchFamily="18" charset="-127"/>
                <a:ea typeface="빙그레체" panose="02030803000000000000" pitchFamily="18" charset="-127"/>
              </a:rPr>
              <a:t>medoids</a:t>
            </a:r>
            <a:r>
              <a:rPr lang="en-US" altLang="ko-KR" sz="2400" dirty="0">
                <a:latin typeface="빙그레체" panose="02030803000000000000" pitchFamily="18" charset="-127"/>
                <a:ea typeface="빙그레체" panose="02030803000000000000" pitchFamily="18" charset="-127"/>
              </a:rPr>
              <a:t> </a:t>
            </a:r>
            <a:r>
              <a:rPr lang="ko-KR" altLang="en-US" sz="2400" dirty="0">
                <a:latin typeface="빙그레체" panose="02030803000000000000" pitchFamily="18" charset="-127"/>
                <a:ea typeface="빙그레체" panose="02030803000000000000" pitchFamily="18" charset="-127"/>
              </a:rPr>
              <a:t>클러스터링이 </a:t>
            </a:r>
            <a:r>
              <a:rPr lang="ko-KR" altLang="en-US" sz="2400" dirty="0" err="1">
                <a:latin typeface="빙그레체" panose="02030803000000000000" pitchFamily="18" charset="-127"/>
                <a:ea typeface="빙그레체" panose="02030803000000000000" pitchFamily="18" charset="-127"/>
              </a:rPr>
              <a:t>이상치의</a:t>
            </a:r>
            <a:r>
              <a:rPr lang="ko-KR" altLang="en-US" sz="2400" dirty="0">
                <a:latin typeface="빙그레체" panose="02030803000000000000" pitchFamily="18" charset="-127"/>
                <a:ea typeface="빙그레체" panose="02030803000000000000" pitchFamily="18" charset="-127"/>
              </a:rPr>
              <a:t> 영향을 덜 받기 때문에 예상되는 입지가 달라질 수 있음</a:t>
            </a:r>
            <a:endParaRPr lang="en-US" altLang="ko-KR" sz="2400" dirty="0">
              <a:latin typeface="빙그레체" panose="02030803000000000000" pitchFamily="18" charset="-127"/>
              <a:ea typeface="빙그레체" panose="02030803000000000000" pitchFamily="18" charset="-127"/>
            </a:endParaRPr>
          </a:p>
          <a:p>
            <a:endParaRPr lang="ko-KR" altLang="en-US" sz="2400" dirty="0">
              <a:latin typeface="빙그레체" panose="02030803000000000000" pitchFamily="18" charset="-127"/>
              <a:ea typeface="빙그레체" panose="02030803000000000000" pitchFamily="18" charset="-127"/>
            </a:endParaRPr>
          </a:p>
        </p:txBody>
      </p:sp>
      <p:sp>
        <p:nvSpPr>
          <p:cNvPr id="2" name="직사각형 1">
            <a:extLst>
              <a:ext uri="{FF2B5EF4-FFF2-40B4-BE49-F238E27FC236}">
                <a16:creationId xmlns:a16="http://schemas.microsoft.com/office/drawing/2014/main" id="{BD87AFEC-A65A-4895-8C66-97287B839333}"/>
              </a:ext>
            </a:extLst>
          </p:cNvPr>
          <p:cNvSpPr/>
          <p:nvPr/>
        </p:nvSpPr>
        <p:spPr>
          <a:xfrm>
            <a:off x="9906000" y="4000500"/>
            <a:ext cx="838200" cy="914400"/>
          </a:xfrm>
          <a:prstGeom prst="rect">
            <a:avLst/>
          </a:prstGeom>
          <a:noFill/>
          <a:ln w="762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2515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188190" y="-161381"/>
            <a:ext cx="18476190" cy="10495238"/>
            <a:chOff x="-95238" y="-95238"/>
            <a:chExt cx="18476190" cy="10495238"/>
          </a:xfrm>
        </p:grpSpPr>
        <p:pic>
          <p:nvPicPr>
            <p:cNvPr id="3" name="Object 2"/>
            <p:cNvPicPr>
              <a:picLocks noChangeAspect="1"/>
            </p:cNvPicPr>
            <p:nvPr/>
          </p:nvPicPr>
          <p:blipFill>
            <a:blip r:embed="rId2" cstate="print"/>
            <a:stretch>
              <a:fillRect/>
            </a:stretch>
          </p:blipFill>
          <p:spPr>
            <a:xfrm>
              <a:off x="-95238" y="-95238"/>
              <a:ext cx="18476190" cy="10495238"/>
            </a:xfrm>
            <a:prstGeom prst="rect">
              <a:avLst/>
            </a:prstGeom>
          </p:spPr>
        </p:pic>
      </p:grpSp>
      <p:sp>
        <p:nvSpPr>
          <p:cNvPr id="45" name="TextBox 44">
            <a:extLst>
              <a:ext uri="{FF2B5EF4-FFF2-40B4-BE49-F238E27FC236}">
                <a16:creationId xmlns:a16="http://schemas.microsoft.com/office/drawing/2014/main" id="{E0FEEC5B-C621-43A7-A853-DE4E7CE981E8}"/>
              </a:ext>
            </a:extLst>
          </p:cNvPr>
          <p:cNvSpPr txBox="1"/>
          <p:nvPr/>
        </p:nvSpPr>
        <p:spPr>
          <a:xfrm>
            <a:off x="381000" y="342900"/>
            <a:ext cx="4495800" cy="646331"/>
          </a:xfrm>
          <a:prstGeom prst="rect">
            <a:avLst/>
          </a:prstGeom>
          <a:noFill/>
        </p:spPr>
        <p:txBody>
          <a:bodyPr wrap="square" rtlCol="0">
            <a:spAutoFit/>
          </a:bodyPr>
          <a:lstStyle/>
          <a:p>
            <a:r>
              <a:rPr lang="en-US" altLang="ko-KR" sz="3600" dirty="0">
                <a:solidFill>
                  <a:srgbClr val="3F9E47"/>
                </a:solidFill>
                <a:latin typeface="빙그레체" panose="02030803000000000000" pitchFamily="18" charset="-127"/>
                <a:ea typeface="빙그레체" panose="02030803000000000000" pitchFamily="18" charset="-127"/>
              </a:rPr>
              <a:t>2. DS part</a:t>
            </a:r>
            <a:r>
              <a:rPr lang="ko-KR" altLang="en-US" sz="3600" dirty="0">
                <a:solidFill>
                  <a:srgbClr val="3F9E47"/>
                </a:solidFill>
                <a:latin typeface="빙그레체" panose="02030803000000000000" pitchFamily="18" charset="-127"/>
                <a:ea typeface="빙그레체" panose="02030803000000000000" pitchFamily="18" charset="-127"/>
              </a:rPr>
              <a:t> 진행상황</a:t>
            </a:r>
          </a:p>
        </p:txBody>
      </p:sp>
      <p:pic>
        <p:nvPicPr>
          <p:cNvPr id="15" name="그림 14">
            <a:extLst>
              <a:ext uri="{FF2B5EF4-FFF2-40B4-BE49-F238E27FC236}">
                <a16:creationId xmlns:a16="http://schemas.microsoft.com/office/drawing/2014/main" id="{CA7E6CA6-5B59-4035-84EA-9E8C5AB05749}"/>
              </a:ext>
            </a:extLst>
          </p:cNvPr>
          <p:cNvPicPr>
            <a:picLocks noChangeAspect="1"/>
          </p:cNvPicPr>
          <p:nvPr/>
        </p:nvPicPr>
        <p:blipFill>
          <a:blip r:embed="rId3"/>
          <a:stretch>
            <a:fillRect/>
          </a:stretch>
        </p:blipFill>
        <p:spPr>
          <a:xfrm>
            <a:off x="2362200" y="1562100"/>
            <a:ext cx="4210278" cy="3115380"/>
          </a:xfrm>
          <a:prstGeom prst="rect">
            <a:avLst/>
          </a:prstGeom>
        </p:spPr>
      </p:pic>
      <p:pic>
        <p:nvPicPr>
          <p:cNvPr id="16" name="그림 15">
            <a:extLst>
              <a:ext uri="{FF2B5EF4-FFF2-40B4-BE49-F238E27FC236}">
                <a16:creationId xmlns:a16="http://schemas.microsoft.com/office/drawing/2014/main" id="{13B69D77-219D-4B26-AFB5-99B0C360C37B}"/>
              </a:ext>
            </a:extLst>
          </p:cNvPr>
          <p:cNvPicPr>
            <a:picLocks noChangeAspect="1"/>
          </p:cNvPicPr>
          <p:nvPr/>
        </p:nvPicPr>
        <p:blipFill>
          <a:blip r:embed="rId4"/>
          <a:stretch>
            <a:fillRect/>
          </a:stretch>
        </p:blipFill>
        <p:spPr>
          <a:xfrm>
            <a:off x="381000" y="5180273"/>
            <a:ext cx="4141103" cy="3016772"/>
          </a:xfrm>
          <a:prstGeom prst="rect">
            <a:avLst/>
          </a:prstGeom>
        </p:spPr>
      </p:pic>
      <p:pic>
        <p:nvPicPr>
          <p:cNvPr id="18" name="그림 17">
            <a:extLst>
              <a:ext uri="{FF2B5EF4-FFF2-40B4-BE49-F238E27FC236}">
                <a16:creationId xmlns:a16="http://schemas.microsoft.com/office/drawing/2014/main" id="{29DEB34F-F1CC-40C9-A9A8-D4627EF23A01}"/>
              </a:ext>
            </a:extLst>
          </p:cNvPr>
          <p:cNvPicPr>
            <a:picLocks noChangeAspect="1"/>
          </p:cNvPicPr>
          <p:nvPr/>
        </p:nvPicPr>
        <p:blipFill rotWithShape="1">
          <a:blip r:embed="rId5"/>
          <a:srcRect l="507" t="1709"/>
          <a:stretch/>
        </p:blipFill>
        <p:spPr>
          <a:xfrm>
            <a:off x="4495800" y="5180274"/>
            <a:ext cx="4164106" cy="3016772"/>
          </a:xfrm>
          <a:prstGeom prst="rect">
            <a:avLst/>
          </a:prstGeom>
        </p:spPr>
      </p:pic>
      <p:pic>
        <p:nvPicPr>
          <p:cNvPr id="19" name="그림 18">
            <a:extLst>
              <a:ext uri="{FF2B5EF4-FFF2-40B4-BE49-F238E27FC236}">
                <a16:creationId xmlns:a16="http://schemas.microsoft.com/office/drawing/2014/main" id="{BF9507FC-EFD2-4B2F-808F-5174DC72318F}"/>
              </a:ext>
            </a:extLst>
          </p:cNvPr>
          <p:cNvPicPr>
            <a:picLocks noChangeAspect="1"/>
          </p:cNvPicPr>
          <p:nvPr/>
        </p:nvPicPr>
        <p:blipFill rotWithShape="1">
          <a:blip r:embed="rId6"/>
          <a:srcRect r="3033"/>
          <a:stretch/>
        </p:blipFill>
        <p:spPr>
          <a:xfrm>
            <a:off x="9008104" y="1562100"/>
            <a:ext cx="4230679" cy="3115380"/>
          </a:xfrm>
          <a:prstGeom prst="rect">
            <a:avLst/>
          </a:prstGeom>
        </p:spPr>
      </p:pic>
      <p:pic>
        <p:nvPicPr>
          <p:cNvPr id="20" name="그림 19">
            <a:extLst>
              <a:ext uri="{FF2B5EF4-FFF2-40B4-BE49-F238E27FC236}">
                <a16:creationId xmlns:a16="http://schemas.microsoft.com/office/drawing/2014/main" id="{C76496C6-2357-407A-B028-747E8E4D263A}"/>
              </a:ext>
            </a:extLst>
          </p:cNvPr>
          <p:cNvPicPr>
            <a:picLocks noChangeAspect="1"/>
          </p:cNvPicPr>
          <p:nvPr/>
        </p:nvPicPr>
        <p:blipFill>
          <a:blip r:embed="rId7"/>
          <a:stretch>
            <a:fillRect/>
          </a:stretch>
        </p:blipFill>
        <p:spPr>
          <a:xfrm>
            <a:off x="13462593" y="1570919"/>
            <a:ext cx="4063407" cy="3115381"/>
          </a:xfrm>
          <a:prstGeom prst="rect">
            <a:avLst/>
          </a:prstGeom>
        </p:spPr>
      </p:pic>
      <p:pic>
        <p:nvPicPr>
          <p:cNvPr id="21" name="그림 20">
            <a:extLst>
              <a:ext uri="{FF2B5EF4-FFF2-40B4-BE49-F238E27FC236}">
                <a16:creationId xmlns:a16="http://schemas.microsoft.com/office/drawing/2014/main" id="{15EC7C1B-7859-4DA8-A618-613CD09489C4}"/>
              </a:ext>
            </a:extLst>
          </p:cNvPr>
          <p:cNvPicPr>
            <a:picLocks noChangeAspect="1"/>
          </p:cNvPicPr>
          <p:nvPr/>
        </p:nvPicPr>
        <p:blipFill rotWithShape="1">
          <a:blip r:embed="rId8"/>
          <a:srcRect l="4079" r="4952"/>
          <a:stretch/>
        </p:blipFill>
        <p:spPr>
          <a:xfrm>
            <a:off x="9008103" y="5143500"/>
            <a:ext cx="4199609" cy="3079420"/>
          </a:xfrm>
          <a:prstGeom prst="rect">
            <a:avLst/>
          </a:prstGeom>
        </p:spPr>
      </p:pic>
      <p:pic>
        <p:nvPicPr>
          <p:cNvPr id="22" name="그림 21">
            <a:extLst>
              <a:ext uri="{FF2B5EF4-FFF2-40B4-BE49-F238E27FC236}">
                <a16:creationId xmlns:a16="http://schemas.microsoft.com/office/drawing/2014/main" id="{E0C6FDB3-B3DB-4DAA-93D8-DB3D519E3FBE}"/>
              </a:ext>
            </a:extLst>
          </p:cNvPr>
          <p:cNvPicPr>
            <a:picLocks noChangeAspect="1"/>
          </p:cNvPicPr>
          <p:nvPr/>
        </p:nvPicPr>
        <p:blipFill>
          <a:blip r:embed="rId9"/>
          <a:stretch>
            <a:fillRect/>
          </a:stretch>
        </p:blipFill>
        <p:spPr>
          <a:xfrm>
            <a:off x="13462593" y="5152381"/>
            <a:ext cx="4063407" cy="3079420"/>
          </a:xfrm>
          <a:prstGeom prst="rect">
            <a:avLst/>
          </a:prstGeom>
        </p:spPr>
      </p:pic>
      <p:sp>
        <p:nvSpPr>
          <p:cNvPr id="23" name="TextBox 22">
            <a:extLst>
              <a:ext uri="{FF2B5EF4-FFF2-40B4-BE49-F238E27FC236}">
                <a16:creationId xmlns:a16="http://schemas.microsoft.com/office/drawing/2014/main" id="{7A0E296F-A60D-488E-8603-FAA6F03BA780}"/>
              </a:ext>
            </a:extLst>
          </p:cNvPr>
          <p:cNvSpPr txBox="1"/>
          <p:nvPr/>
        </p:nvSpPr>
        <p:spPr>
          <a:xfrm>
            <a:off x="3866655" y="4716906"/>
            <a:ext cx="1258289" cy="369332"/>
          </a:xfrm>
          <a:prstGeom prst="rect">
            <a:avLst/>
          </a:prstGeom>
          <a:noFill/>
        </p:spPr>
        <p:txBody>
          <a:bodyPr wrap="square" rtlCol="0">
            <a:spAutoFit/>
          </a:bodyPr>
          <a:lstStyle/>
          <a:p>
            <a:r>
              <a:rPr lang="en-US" altLang="ko-KR" b="1" dirty="0">
                <a:latin typeface="빙그레체" panose="02030803000000000000" pitchFamily="18" charset="-127"/>
                <a:ea typeface="빙그레체" panose="02030803000000000000" pitchFamily="18" charset="-127"/>
              </a:rPr>
              <a:t>(a) k =4</a:t>
            </a:r>
            <a:endParaRPr lang="ko-KR" altLang="en-US" b="1" dirty="0">
              <a:latin typeface="빙그레체" panose="02030803000000000000" pitchFamily="18" charset="-127"/>
              <a:ea typeface="빙그레체" panose="02030803000000000000" pitchFamily="18" charset="-127"/>
            </a:endParaRPr>
          </a:p>
        </p:txBody>
      </p:sp>
      <p:sp>
        <p:nvSpPr>
          <p:cNvPr id="24" name="TextBox 23">
            <a:extLst>
              <a:ext uri="{FF2B5EF4-FFF2-40B4-BE49-F238E27FC236}">
                <a16:creationId xmlns:a16="http://schemas.microsoft.com/office/drawing/2014/main" id="{A5AD1D4C-361C-4657-AF72-B029288F5DE2}"/>
              </a:ext>
            </a:extLst>
          </p:cNvPr>
          <p:cNvSpPr txBox="1"/>
          <p:nvPr/>
        </p:nvSpPr>
        <p:spPr>
          <a:xfrm>
            <a:off x="2009714" y="8231801"/>
            <a:ext cx="1571686" cy="369332"/>
          </a:xfrm>
          <a:prstGeom prst="rect">
            <a:avLst/>
          </a:prstGeom>
          <a:noFill/>
        </p:spPr>
        <p:txBody>
          <a:bodyPr wrap="square" rtlCol="0">
            <a:spAutoFit/>
          </a:bodyPr>
          <a:lstStyle/>
          <a:p>
            <a:r>
              <a:rPr lang="en-US" altLang="ko-KR" b="1" dirty="0">
                <a:latin typeface="빙그레체" panose="02030803000000000000" pitchFamily="18" charset="-127"/>
                <a:ea typeface="빙그레체" panose="02030803000000000000" pitchFamily="18" charset="-127"/>
              </a:rPr>
              <a:t>(b) k =13</a:t>
            </a:r>
            <a:endParaRPr lang="ko-KR" altLang="en-US" b="1" dirty="0">
              <a:latin typeface="빙그레체" panose="02030803000000000000" pitchFamily="18" charset="-127"/>
              <a:ea typeface="빙그레체" panose="02030803000000000000" pitchFamily="18" charset="-127"/>
            </a:endParaRPr>
          </a:p>
        </p:txBody>
      </p:sp>
      <p:sp>
        <p:nvSpPr>
          <p:cNvPr id="25" name="TextBox 24">
            <a:extLst>
              <a:ext uri="{FF2B5EF4-FFF2-40B4-BE49-F238E27FC236}">
                <a16:creationId xmlns:a16="http://schemas.microsoft.com/office/drawing/2014/main" id="{7FC7D69D-C293-41A8-8DDA-CFC8463E1B5E}"/>
              </a:ext>
            </a:extLst>
          </p:cNvPr>
          <p:cNvSpPr txBox="1"/>
          <p:nvPr/>
        </p:nvSpPr>
        <p:spPr>
          <a:xfrm>
            <a:off x="6357082" y="8222920"/>
            <a:ext cx="1563803" cy="369332"/>
          </a:xfrm>
          <a:prstGeom prst="rect">
            <a:avLst/>
          </a:prstGeom>
          <a:noFill/>
        </p:spPr>
        <p:txBody>
          <a:bodyPr wrap="square" rtlCol="0">
            <a:spAutoFit/>
          </a:bodyPr>
          <a:lstStyle/>
          <a:p>
            <a:r>
              <a:rPr lang="en-US" altLang="ko-KR" b="1" dirty="0">
                <a:latin typeface="빙그레체" panose="02030803000000000000" pitchFamily="18" charset="-127"/>
                <a:ea typeface="빙그레체" panose="02030803000000000000" pitchFamily="18" charset="-127"/>
              </a:rPr>
              <a:t>(c) k = 28</a:t>
            </a:r>
            <a:endParaRPr lang="ko-KR" altLang="en-US" b="1" dirty="0">
              <a:latin typeface="빙그레체" panose="02030803000000000000" pitchFamily="18" charset="-127"/>
              <a:ea typeface="빙그레체" panose="02030803000000000000" pitchFamily="18" charset="-127"/>
            </a:endParaRPr>
          </a:p>
        </p:txBody>
      </p:sp>
      <p:sp>
        <p:nvSpPr>
          <p:cNvPr id="26" name="TextBox 25">
            <a:extLst>
              <a:ext uri="{FF2B5EF4-FFF2-40B4-BE49-F238E27FC236}">
                <a16:creationId xmlns:a16="http://schemas.microsoft.com/office/drawing/2014/main" id="{3A4F70D2-DDC6-46BB-AC1A-1034A5B58C43}"/>
              </a:ext>
            </a:extLst>
          </p:cNvPr>
          <p:cNvSpPr txBox="1"/>
          <p:nvPr/>
        </p:nvSpPr>
        <p:spPr>
          <a:xfrm>
            <a:off x="10591800" y="4747227"/>
            <a:ext cx="1316834" cy="369332"/>
          </a:xfrm>
          <a:prstGeom prst="rect">
            <a:avLst/>
          </a:prstGeom>
          <a:noFill/>
        </p:spPr>
        <p:txBody>
          <a:bodyPr wrap="square" rtlCol="0">
            <a:spAutoFit/>
          </a:bodyPr>
          <a:lstStyle/>
          <a:p>
            <a:r>
              <a:rPr lang="en-US" altLang="ko-KR" b="1" dirty="0">
                <a:latin typeface="빙그레체" panose="02030803000000000000" pitchFamily="18" charset="-127"/>
                <a:ea typeface="빙그레체" panose="02030803000000000000" pitchFamily="18" charset="-127"/>
              </a:rPr>
              <a:t>(a) k =4</a:t>
            </a:r>
            <a:endParaRPr lang="ko-KR" altLang="en-US" b="1" dirty="0">
              <a:latin typeface="빙그레체" panose="02030803000000000000" pitchFamily="18" charset="-127"/>
              <a:ea typeface="빙그레체" panose="02030803000000000000" pitchFamily="18" charset="-127"/>
            </a:endParaRPr>
          </a:p>
        </p:txBody>
      </p:sp>
      <p:sp>
        <p:nvSpPr>
          <p:cNvPr id="27" name="TextBox 26">
            <a:extLst>
              <a:ext uri="{FF2B5EF4-FFF2-40B4-BE49-F238E27FC236}">
                <a16:creationId xmlns:a16="http://schemas.microsoft.com/office/drawing/2014/main" id="{E5A2C648-579B-40BD-879A-FF39ACB43C1C}"/>
              </a:ext>
            </a:extLst>
          </p:cNvPr>
          <p:cNvSpPr txBox="1"/>
          <p:nvPr/>
        </p:nvSpPr>
        <p:spPr>
          <a:xfrm>
            <a:off x="14712394" y="4723144"/>
            <a:ext cx="1563803" cy="369332"/>
          </a:xfrm>
          <a:prstGeom prst="rect">
            <a:avLst/>
          </a:prstGeom>
          <a:noFill/>
        </p:spPr>
        <p:txBody>
          <a:bodyPr wrap="square" rtlCol="0">
            <a:spAutoFit/>
          </a:bodyPr>
          <a:lstStyle/>
          <a:p>
            <a:r>
              <a:rPr lang="en-US" altLang="ko-KR" b="1" dirty="0">
                <a:latin typeface="빙그레체" panose="02030803000000000000" pitchFamily="18" charset="-127"/>
                <a:ea typeface="빙그레체" panose="02030803000000000000" pitchFamily="18" charset="-127"/>
              </a:rPr>
              <a:t>LPG </a:t>
            </a:r>
            <a:r>
              <a:rPr lang="ko-KR" altLang="en-US" b="1" dirty="0">
                <a:latin typeface="빙그레체" panose="02030803000000000000" pitchFamily="18" charset="-127"/>
                <a:ea typeface="빙그레체" panose="02030803000000000000" pitchFamily="18" charset="-127"/>
              </a:rPr>
              <a:t>충전소</a:t>
            </a:r>
          </a:p>
        </p:txBody>
      </p:sp>
      <p:sp>
        <p:nvSpPr>
          <p:cNvPr id="28" name="TextBox 27">
            <a:extLst>
              <a:ext uri="{FF2B5EF4-FFF2-40B4-BE49-F238E27FC236}">
                <a16:creationId xmlns:a16="http://schemas.microsoft.com/office/drawing/2014/main" id="{F1329BC7-9A26-4503-BF55-FF3358153B58}"/>
              </a:ext>
            </a:extLst>
          </p:cNvPr>
          <p:cNvSpPr txBox="1"/>
          <p:nvPr/>
        </p:nvSpPr>
        <p:spPr>
          <a:xfrm>
            <a:off x="10591800" y="8267700"/>
            <a:ext cx="1571686" cy="369332"/>
          </a:xfrm>
          <a:prstGeom prst="rect">
            <a:avLst/>
          </a:prstGeom>
          <a:noFill/>
        </p:spPr>
        <p:txBody>
          <a:bodyPr wrap="square" rtlCol="0">
            <a:spAutoFit/>
          </a:bodyPr>
          <a:lstStyle/>
          <a:p>
            <a:r>
              <a:rPr lang="en-US" altLang="ko-KR" b="1" dirty="0">
                <a:latin typeface="빙그레체" panose="02030803000000000000" pitchFamily="18" charset="-127"/>
                <a:ea typeface="빙그레체" panose="02030803000000000000" pitchFamily="18" charset="-127"/>
              </a:rPr>
              <a:t>(b) k =13</a:t>
            </a:r>
            <a:endParaRPr lang="ko-KR" altLang="en-US" b="1" dirty="0">
              <a:latin typeface="빙그레체" panose="02030803000000000000" pitchFamily="18" charset="-127"/>
              <a:ea typeface="빙그레체" panose="02030803000000000000" pitchFamily="18" charset="-127"/>
            </a:endParaRPr>
          </a:p>
        </p:txBody>
      </p:sp>
      <p:sp>
        <p:nvSpPr>
          <p:cNvPr id="29" name="TextBox 28">
            <a:extLst>
              <a:ext uri="{FF2B5EF4-FFF2-40B4-BE49-F238E27FC236}">
                <a16:creationId xmlns:a16="http://schemas.microsoft.com/office/drawing/2014/main" id="{C923B117-E612-4E6F-A070-2380AFE7A5E2}"/>
              </a:ext>
            </a:extLst>
          </p:cNvPr>
          <p:cNvSpPr txBox="1"/>
          <p:nvPr/>
        </p:nvSpPr>
        <p:spPr>
          <a:xfrm>
            <a:off x="14859000" y="8291706"/>
            <a:ext cx="1563803" cy="369332"/>
          </a:xfrm>
          <a:prstGeom prst="rect">
            <a:avLst/>
          </a:prstGeom>
          <a:noFill/>
        </p:spPr>
        <p:txBody>
          <a:bodyPr wrap="square" rtlCol="0">
            <a:spAutoFit/>
          </a:bodyPr>
          <a:lstStyle/>
          <a:p>
            <a:r>
              <a:rPr lang="en-US" altLang="ko-KR" b="1" dirty="0">
                <a:latin typeface="빙그레체" panose="02030803000000000000" pitchFamily="18" charset="-127"/>
                <a:ea typeface="빙그레체" panose="02030803000000000000" pitchFamily="18" charset="-127"/>
              </a:rPr>
              <a:t>(c) k =28</a:t>
            </a:r>
            <a:endParaRPr lang="ko-KR" altLang="en-US" b="1" dirty="0">
              <a:latin typeface="빙그레체" panose="02030803000000000000" pitchFamily="18" charset="-127"/>
              <a:ea typeface="빙그레체" panose="02030803000000000000" pitchFamily="18" charset="-127"/>
            </a:endParaRPr>
          </a:p>
        </p:txBody>
      </p:sp>
      <p:sp>
        <p:nvSpPr>
          <p:cNvPr id="30" name="TextBox 29">
            <a:extLst>
              <a:ext uri="{FF2B5EF4-FFF2-40B4-BE49-F238E27FC236}">
                <a16:creationId xmlns:a16="http://schemas.microsoft.com/office/drawing/2014/main" id="{60E3487F-56DF-47DC-92B7-C992FB35A921}"/>
              </a:ext>
            </a:extLst>
          </p:cNvPr>
          <p:cNvSpPr txBox="1"/>
          <p:nvPr/>
        </p:nvSpPr>
        <p:spPr>
          <a:xfrm>
            <a:off x="1600340" y="8814497"/>
            <a:ext cx="5843525" cy="523220"/>
          </a:xfrm>
          <a:prstGeom prst="rect">
            <a:avLst/>
          </a:prstGeom>
          <a:noFill/>
        </p:spPr>
        <p:txBody>
          <a:bodyPr wrap="square" rtlCol="0">
            <a:spAutoFit/>
          </a:bodyPr>
          <a:lstStyle/>
          <a:p>
            <a:r>
              <a:rPr lang="en-US" altLang="ko-KR" sz="2800" b="1" dirty="0"/>
              <a:t>Fig. </a:t>
            </a:r>
            <a:r>
              <a:rPr lang="ko-KR" altLang="en-US" sz="2800" b="1" dirty="0"/>
              <a:t>선행연구 </a:t>
            </a:r>
            <a:r>
              <a:rPr lang="en-US" altLang="ko-KR" sz="2800" b="1" dirty="0"/>
              <a:t>K-</a:t>
            </a:r>
            <a:r>
              <a:rPr lang="en-US" altLang="ko-KR" sz="2800" b="1" dirty="0" err="1"/>
              <a:t>medoids</a:t>
            </a:r>
            <a:r>
              <a:rPr lang="en-US" altLang="ko-KR" sz="2800" b="1" dirty="0"/>
              <a:t> clustering</a:t>
            </a:r>
            <a:endParaRPr lang="ko-KR" altLang="en-US" sz="2800" b="1" dirty="0"/>
          </a:p>
        </p:txBody>
      </p:sp>
      <p:sp>
        <p:nvSpPr>
          <p:cNvPr id="31" name="TextBox 30">
            <a:extLst>
              <a:ext uri="{FF2B5EF4-FFF2-40B4-BE49-F238E27FC236}">
                <a16:creationId xmlns:a16="http://schemas.microsoft.com/office/drawing/2014/main" id="{43132313-2D0A-482C-84C4-72705AF64C96}"/>
              </a:ext>
            </a:extLst>
          </p:cNvPr>
          <p:cNvSpPr txBox="1"/>
          <p:nvPr/>
        </p:nvSpPr>
        <p:spPr>
          <a:xfrm>
            <a:off x="10540830" y="8814497"/>
            <a:ext cx="5843525" cy="523220"/>
          </a:xfrm>
          <a:prstGeom prst="rect">
            <a:avLst/>
          </a:prstGeom>
          <a:noFill/>
        </p:spPr>
        <p:txBody>
          <a:bodyPr wrap="square" rtlCol="0">
            <a:spAutoFit/>
          </a:bodyPr>
          <a:lstStyle/>
          <a:p>
            <a:r>
              <a:rPr lang="en-US" altLang="ko-KR" sz="2800" b="1" dirty="0"/>
              <a:t>Fig. </a:t>
            </a:r>
            <a:r>
              <a:rPr lang="ko-KR" altLang="en-US" sz="2800" b="1" dirty="0"/>
              <a:t>선행연구 </a:t>
            </a:r>
            <a:r>
              <a:rPr lang="en-US" altLang="ko-KR" sz="2800" b="1" dirty="0"/>
              <a:t>K-</a:t>
            </a:r>
            <a:r>
              <a:rPr lang="en-US" altLang="ko-KR" sz="2800" b="1" dirty="0" err="1"/>
              <a:t>medoids</a:t>
            </a:r>
            <a:r>
              <a:rPr lang="en-US" altLang="ko-KR" sz="2800" b="1" dirty="0"/>
              <a:t> clustering</a:t>
            </a:r>
            <a:endParaRPr lang="ko-KR" altLang="en-US" sz="2800" b="1" dirty="0"/>
          </a:p>
        </p:txBody>
      </p:sp>
    </p:spTree>
    <p:extLst>
      <p:ext uri="{BB962C8B-B14F-4D97-AF65-F5344CB8AC3E}">
        <p14:creationId xmlns:p14="http://schemas.microsoft.com/office/powerpoint/2010/main" val="4280910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TotalTime>
  <Words>505</Words>
  <Application>Microsoft Office PowerPoint</Application>
  <PresentationFormat>사용자 지정</PresentationFormat>
  <Paragraphs>115</Paragraphs>
  <Slides>16</Slides>
  <Notes>4</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16</vt:i4>
      </vt:variant>
    </vt:vector>
  </HeadingPairs>
  <TitlesOfParts>
    <vt:vector size="24" baseType="lpstr">
      <vt:lpstr>Calibri</vt:lpstr>
      <vt:lpstr>Jalnan OTF</vt:lpstr>
      <vt:lpstr>맑은 고딕</vt:lpstr>
      <vt:lpstr>나눔스퀘어 ExtraBold</vt:lpstr>
      <vt:lpstr>빙그레체</vt:lpstr>
      <vt:lpstr>Arial</vt:lpstr>
      <vt:lpstr>S-Core Dream 5 Medium</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officegen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admin</cp:lastModifiedBy>
  <cp:revision>10</cp:revision>
  <dcterms:created xsi:type="dcterms:W3CDTF">2021-09-03T13:28:50Z</dcterms:created>
  <dcterms:modified xsi:type="dcterms:W3CDTF">2021-09-03T07:12:12Z</dcterms:modified>
</cp:coreProperties>
</file>